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44"/>
  </p:notesMasterIdLst>
  <p:sldIdLst>
    <p:sldId id="256" r:id="rId5"/>
    <p:sldId id="260" r:id="rId6"/>
    <p:sldId id="292" r:id="rId7"/>
    <p:sldId id="257" r:id="rId8"/>
    <p:sldId id="259" r:id="rId9"/>
    <p:sldId id="261" r:id="rId10"/>
    <p:sldId id="291" r:id="rId11"/>
    <p:sldId id="290" r:id="rId12"/>
    <p:sldId id="266" r:id="rId13"/>
    <p:sldId id="267" r:id="rId14"/>
    <p:sldId id="258" r:id="rId15"/>
    <p:sldId id="262" r:id="rId16"/>
    <p:sldId id="263" r:id="rId17"/>
    <p:sldId id="265" r:id="rId18"/>
    <p:sldId id="264" r:id="rId19"/>
    <p:sldId id="268" r:id="rId20"/>
    <p:sldId id="269" r:id="rId21"/>
    <p:sldId id="270" r:id="rId22"/>
    <p:sldId id="271" r:id="rId23"/>
    <p:sldId id="272" r:id="rId24"/>
    <p:sldId id="274" r:id="rId25"/>
    <p:sldId id="275" r:id="rId26"/>
    <p:sldId id="276" r:id="rId27"/>
    <p:sldId id="277" r:id="rId28"/>
    <p:sldId id="280" r:id="rId29"/>
    <p:sldId id="278" r:id="rId30"/>
    <p:sldId id="279" r:id="rId31"/>
    <p:sldId id="281" r:id="rId32"/>
    <p:sldId id="282" r:id="rId33"/>
    <p:sldId id="283" r:id="rId34"/>
    <p:sldId id="284" r:id="rId35"/>
    <p:sldId id="273" r:id="rId36"/>
    <p:sldId id="285" r:id="rId37"/>
    <p:sldId id="286" r:id="rId38"/>
    <p:sldId id="294" r:id="rId39"/>
    <p:sldId id="287" r:id="rId40"/>
    <p:sldId id="293" r:id="rId41"/>
    <p:sldId id="288"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7"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54" y="705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81020-0154-4064-871F-136579B6BF1C}" type="datetimeFigureOut">
              <a:rPr lang="en-US" smtClean="0"/>
              <a:t>17-Nov-12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BD7DF-CEA6-4B5B-8D61-69EBD6ECAD4A}" type="slidenum">
              <a:rPr lang="en-US" smtClean="0"/>
              <a:t>‹#›</a:t>
            </a:fld>
            <a:endParaRPr lang="en-US"/>
          </a:p>
        </p:txBody>
      </p:sp>
    </p:spTree>
    <p:extLst>
      <p:ext uri="{BB962C8B-B14F-4D97-AF65-F5344CB8AC3E}">
        <p14:creationId xmlns:p14="http://schemas.microsoft.com/office/powerpoint/2010/main" val="2160492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a:t>
            </a:fld>
            <a:endParaRPr lang="en-US"/>
          </a:p>
        </p:txBody>
      </p:sp>
    </p:spTree>
    <p:extLst>
      <p:ext uri="{BB962C8B-B14F-4D97-AF65-F5344CB8AC3E}">
        <p14:creationId xmlns:p14="http://schemas.microsoft.com/office/powerpoint/2010/main" val="3796812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10</a:t>
            </a:fld>
            <a:endParaRPr lang="en-US"/>
          </a:p>
        </p:txBody>
      </p:sp>
    </p:spTree>
    <p:extLst>
      <p:ext uri="{BB962C8B-B14F-4D97-AF65-F5344CB8AC3E}">
        <p14:creationId xmlns:p14="http://schemas.microsoft.com/office/powerpoint/2010/main" val="3069430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11</a:t>
            </a:fld>
            <a:endParaRPr lang="en-US"/>
          </a:p>
        </p:txBody>
      </p:sp>
    </p:spTree>
    <p:extLst>
      <p:ext uri="{BB962C8B-B14F-4D97-AF65-F5344CB8AC3E}">
        <p14:creationId xmlns:p14="http://schemas.microsoft.com/office/powerpoint/2010/main" val="2879880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12</a:t>
            </a:fld>
            <a:endParaRPr lang="en-US"/>
          </a:p>
        </p:txBody>
      </p:sp>
    </p:spTree>
    <p:extLst>
      <p:ext uri="{BB962C8B-B14F-4D97-AF65-F5344CB8AC3E}">
        <p14:creationId xmlns:p14="http://schemas.microsoft.com/office/powerpoint/2010/main" val="1602444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13</a:t>
            </a:fld>
            <a:endParaRPr lang="en-US"/>
          </a:p>
        </p:txBody>
      </p:sp>
    </p:spTree>
    <p:extLst>
      <p:ext uri="{BB962C8B-B14F-4D97-AF65-F5344CB8AC3E}">
        <p14:creationId xmlns:p14="http://schemas.microsoft.com/office/powerpoint/2010/main" val="2939158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14</a:t>
            </a:fld>
            <a:endParaRPr lang="en-US"/>
          </a:p>
        </p:txBody>
      </p:sp>
    </p:spTree>
    <p:extLst>
      <p:ext uri="{BB962C8B-B14F-4D97-AF65-F5344CB8AC3E}">
        <p14:creationId xmlns:p14="http://schemas.microsoft.com/office/powerpoint/2010/main" val="2255369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15</a:t>
            </a:fld>
            <a:endParaRPr lang="en-US"/>
          </a:p>
        </p:txBody>
      </p:sp>
    </p:spTree>
    <p:extLst>
      <p:ext uri="{BB962C8B-B14F-4D97-AF65-F5344CB8AC3E}">
        <p14:creationId xmlns:p14="http://schemas.microsoft.com/office/powerpoint/2010/main" val="1125286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16</a:t>
            </a:fld>
            <a:endParaRPr lang="en-US"/>
          </a:p>
        </p:txBody>
      </p:sp>
    </p:spTree>
    <p:extLst>
      <p:ext uri="{BB962C8B-B14F-4D97-AF65-F5344CB8AC3E}">
        <p14:creationId xmlns:p14="http://schemas.microsoft.com/office/powerpoint/2010/main" val="766529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17</a:t>
            </a:fld>
            <a:endParaRPr lang="en-US"/>
          </a:p>
        </p:txBody>
      </p:sp>
    </p:spTree>
    <p:extLst>
      <p:ext uri="{BB962C8B-B14F-4D97-AF65-F5344CB8AC3E}">
        <p14:creationId xmlns:p14="http://schemas.microsoft.com/office/powerpoint/2010/main" val="628494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18</a:t>
            </a:fld>
            <a:endParaRPr lang="en-US"/>
          </a:p>
        </p:txBody>
      </p:sp>
    </p:spTree>
    <p:extLst>
      <p:ext uri="{BB962C8B-B14F-4D97-AF65-F5344CB8AC3E}">
        <p14:creationId xmlns:p14="http://schemas.microsoft.com/office/powerpoint/2010/main" val="1454681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19</a:t>
            </a:fld>
            <a:endParaRPr lang="en-US"/>
          </a:p>
        </p:txBody>
      </p:sp>
    </p:spTree>
    <p:extLst>
      <p:ext uri="{BB962C8B-B14F-4D97-AF65-F5344CB8AC3E}">
        <p14:creationId xmlns:p14="http://schemas.microsoft.com/office/powerpoint/2010/main" val="3506293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a:t>
            </a:fld>
            <a:endParaRPr lang="en-US"/>
          </a:p>
        </p:txBody>
      </p:sp>
    </p:spTree>
    <p:extLst>
      <p:ext uri="{BB962C8B-B14F-4D97-AF65-F5344CB8AC3E}">
        <p14:creationId xmlns:p14="http://schemas.microsoft.com/office/powerpoint/2010/main" val="4005061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20</a:t>
            </a:fld>
            <a:endParaRPr lang="en-US"/>
          </a:p>
        </p:txBody>
      </p:sp>
    </p:spTree>
    <p:extLst>
      <p:ext uri="{BB962C8B-B14F-4D97-AF65-F5344CB8AC3E}">
        <p14:creationId xmlns:p14="http://schemas.microsoft.com/office/powerpoint/2010/main" val="2647512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21</a:t>
            </a:fld>
            <a:endParaRPr lang="en-US"/>
          </a:p>
        </p:txBody>
      </p:sp>
    </p:spTree>
    <p:extLst>
      <p:ext uri="{BB962C8B-B14F-4D97-AF65-F5344CB8AC3E}">
        <p14:creationId xmlns:p14="http://schemas.microsoft.com/office/powerpoint/2010/main" val="470953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22</a:t>
            </a:fld>
            <a:endParaRPr lang="en-US"/>
          </a:p>
        </p:txBody>
      </p:sp>
    </p:spTree>
    <p:extLst>
      <p:ext uri="{BB962C8B-B14F-4D97-AF65-F5344CB8AC3E}">
        <p14:creationId xmlns:p14="http://schemas.microsoft.com/office/powerpoint/2010/main" val="17304766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23</a:t>
            </a:fld>
            <a:endParaRPr lang="en-US"/>
          </a:p>
        </p:txBody>
      </p:sp>
    </p:spTree>
    <p:extLst>
      <p:ext uri="{BB962C8B-B14F-4D97-AF65-F5344CB8AC3E}">
        <p14:creationId xmlns:p14="http://schemas.microsoft.com/office/powerpoint/2010/main" val="2274605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24</a:t>
            </a:fld>
            <a:endParaRPr lang="en-US"/>
          </a:p>
        </p:txBody>
      </p:sp>
    </p:spTree>
    <p:extLst>
      <p:ext uri="{BB962C8B-B14F-4D97-AF65-F5344CB8AC3E}">
        <p14:creationId xmlns:p14="http://schemas.microsoft.com/office/powerpoint/2010/main" val="13239770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25</a:t>
            </a:fld>
            <a:endParaRPr lang="en-US"/>
          </a:p>
        </p:txBody>
      </p:sp>
    </p:spTree>
    <p:extLst>
      <p:ext uri="{BB962C8B-B14F-4D97-AF65-F5344CB8AC3E}">
        <p14:creationId xmlns:p14="http://schemas.microsoft.com/office/powerpoint/2010/main" val="8215461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26</a:t>
            </a:fld>
            <a:endParaRPr lang="en-US"/>
          </a:p>
        </p:txBody>
      </p:sp>
    </p:spTree>
    <p:extLst>
      <p:ext uri="{BB962C8B-B14F-4D97-AF65-F5344CB8AC3E}">
        <p14:creationId xmlns:p14="http://schemas.microsoft.com/office/powerpoint/2010/main" val="3291095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27</a:t>
            </a:fld>
            <a:endParaRPr lang="en-US"/>
          </a:p>
        </p:txBody>
      </p:sp>
    </p:spTree>
    <p:extLst>
      <p:ext uri="{BB962C8B-B14F-4D97-AF65-F5344CB8AC3E}">
        <p14:creationId xmlns:p14="http://schemas.microsoft.com/office/powerpoint/2010/main" val="25504896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28</a:t>
            </a:fld>
            <a:endParaRPr lang="en-US"/>
          </a:p>
        </p:txBody>
      </p:sp>
    </p:spTree>
    <p:extLst>
      <p:ext uri="{BB962C8B-B14F-4D97-AF65-F5344CB8AC3E}">
        <p14:creationId xmlns:p14="http://schemas.microsoft.com/office/powerpoint/2010/main" val="8850448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29</a:t>
            </a:fld>
            <a:endParaRPr lang="en-US"/>
          </a:p>
        </p:txBody>
      </p:sp>
    </p:spTree>
    <p:extLst>
      <p:ext uri="{BB962C8B-B14F-4D97-AF65-F5344CB8AC3E}">
        <p14:creationId xmlns:p14="http://schemas.microsoft.com/office/powerpoint/2010/main" val="1613751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a:t>
            </a:fld>
            <a:endParaRPr lang="en-US"/>
          </a:p>
        </p:txBody>
      </p:sp>
    </p:spTree>
    <p:extLst>
      <p:ext uri="{BB962C8B-B14F-4D97-AF65-F5344CB8AC3E}">
        <p14:creationId xmlns:p14="http://schemas.microsoft.com/office/powerpoint/2010/main" val="39491335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30</a:t>
            </a:fld>
            <a:endParaRPr lang="en-US"/>
          </a:p>
        </p:txBody>
      </p:sp>
    </p:spTree>
    <p:extLst>
      <p:ext uri="{BB962C8B-B14F-4D97-AF65-F5344CB8AC3E}">
        <p14:creationId xmlns:p14="http://schemas.microsoft.com/office/powerpoint/2010/main" val="14198955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31</a:t>
            </a:fld>
            <a:endParaRPr lang="en-US"/>
          </a:p>
        </p:txBody>
      </p:sp>
    </p:spTree>
    <p:extLst>
      <p:ext uri="{BB962C8B-B14F-4D97-AF65-F5344CB8AC3E}">
        <p14:creationId xmlns:p14="http://schemas.microsoft.com/office/powerpoint/2010/main" val="12487326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32</a:t>
            </a:fld>
            <a:endParaRPr lang="en-US"/>
          </a:p>
        </p:txBody>
      </p:sp>
    </p:spTree>
    <p:extLst>
      <p:ext uri="{BB962C8B-B14F-4D97-AF65-F5344CB8AC3E}">
        <p14:creationId xmlns:p14="http://schemas.microsoft.com/office/powerpoint/2010/main" val="2730560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33</a:t>
            </a:fld>
            <a:endParaRPr lang="en-US"/>
          </a:p>
        </p:txBody>
      </p:sp>
    </p:spTree>
    <p:extLst>
      <p:ext uri="{BB962C8B-B14F-4D97-AF65-F5344CB8AC3E}">
        <p14:creationId xmlns:p14="http://schemas.microsoft.com/office/powerpoint/2010/main" val="3421653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34</a:t>
            </a:fld>
            <a:endParaRPr lang="en-US"/>
          </a:p>
        </p:txBody>
      </p:sp>
    </p:spTree>
    <p:extLst>
      <p:ext uri="{BB962C8B-B14F-4D97-AF65-F5344CB8AC3E}">
        <p14:creationId xmlns:p14="http://schemas.microsoft.com/office/powerpoint/2010/main" val="12167517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35</a:t>
            </a:fld>
            <a:endParaRPr lang="en-US"/>
          </a:p>
        </p:txBody>
      </p:sp>
    </p:spTree>
    <p:extLst>
      <p:ext uri="{BB962C8B-B14F-4D97-AF65-F5344CB8AC3E}">
        <p14:creationId xmlns:p14="http://schemas.microsoft.com/office/powerpoint/2010/main" val="10197723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36</a:t>
            </a:fld>
            <a:endParaRPr lang="en-US"/>
          </a:p>
        </p:txBody>
      </p:sp>
    </p:spTree>
    <p:extLst>
      <p:ext uri="{BB962C8B-B14F-4D97-AF65-F5344CB8AC3E}">
        <p14:creationId xmlns:p14="http://schemas.microsoft.com/office/powerpoint/2010/main" val="477702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37</a:t>
            </a:fld>
            <a:endParaRPr lang="en-US"/>
          </a:p>
        </p:txBody>
      </p:sp>
    </p:spTree>
    <p:extLst>
      <p:ext uri="{BB962C8B-B14F-4D97-AF65-F5344CB8AC3E}">
        <p14:creationId xmlns:p14="http://schemas.microsoft.com/office/powerpoint/2010/main" val="32021858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38</a:t>
            </a:fld>
            <a:endParaRPr lang="en-US"/>
          </a:p>
        </p:txBody>
      </p:sp>
    </p:spTree>
    <p:extLst>
      <p:ext uri="{BB962C8B-B14F-4D97-AF65-F5344CB8AC3E}">
        <p14:creationId xmlns:p14="http://schemas.microsoft.com/office/powerpoint/2010/main" val="13674145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39</a:t>
            </a:fld>
            <a:endParaRPr lang="en-US"/>
          </a:p>
        </p:txBody>
      </p:sp>
    </p:spTree>
    <p:extLst>
      <p:ext uri="{BB962C8B-B14F-4D97-AF65-F5344CB8AC3E}">
        <p14:creationId xmlns:p14="http://schemas.microsoft.com/office/powerpoint/2010/main" val="348071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4</a:t>
            </a:fld>
            <a:endParaRPr lang="en-US"/>
          </a:p>
        </p:txBody>
      </p:sp>
    </p:spTree>
    <p:extLst>
      <p:ext uri="{BB962C8B-B14F-4D97-AF65-F5344CB8AC3E}">
        <p14:creationId xmlns:p14="http://schemas.microsoft.com/office/powerpoint/2010/main" val="323210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5</a:t>
            </a:fld>
            <a:endParaRPr lang="en-US"/>
          </a:p>
        </p:txBody>
      </p:sp>
    </p:spTree>
    <p:extLst>
      <p:ext uri="{BB962C8B-B14F-4D97-AF65-F5344CB8AC3E}">
        <p14:creationId xmlns:p14="http://schemas.microsoft.com/office/powerpoint/2010/main" val="2968497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6</a:t>
            </a:fld>
            <a:endParaRPr lang="en-US"/>
          </a:p>
        </p:txBody>
      </p:sp>
    </p:spTree>
    <p:extLst>
      <p:ext uri="{BB962C8B-B14F-4D97-AF65-F5344CB8AC3E}">
        <p14:creationId xmlns:p14="http://schemas.microsoft.com/office/powerpoint/2010/main" val="429052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7</a:t>
            </a:fld>
            <a:endParaRPr lang="en-US"/>
          </a:p>
        </p:txBody>
      </p:sp>
    </p:spTree>
    <p:extLst>
      <p:ext uri="{BB962C8B-B14F-4D97-AF65-F5344CB8AC3E}">
        <p14:creationId xmlns:p14="http://schemas.microsoft.com/office/powerpoint/2010/main" val="642605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8</a:t>
            </a:fld>
            <a:endParaRPr lang="en-US"/>
          </a:p>
        </p:txBody>
      </p:sp>
    </p:spTree>
    <p:extLst>
      <p:ext uri="{BB962C8B-B14F-4D97-AF65-F5344CB8AC3E}">
        <p14:creationId xmlns:p14="http://schemas.microsoft.com/office/powerpoint/2010/main" val="855197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ABD7DF-CEA6-4B5B-8D61-69EBD6ECAD4A}" type="slidenum">
              <a:rPr lang="en-US" smtClean="0"/>
              <a:t>9</a:t>
            </a:fld>
            <a:endParaRPr lang="en-US"/>
          </a:p>
        </p:txBody>
      </p:sp>
    </p:spTree>
    <p:extLst>
      <p:ext uri="{BB962C8B-B14F-4D97-AF65-F5344CB8AC3E}">
        <p14:creationId xmlns:p14="http://schemas.microsoft.com/office/powerpoint/2010/main" val="399047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FCBD08F-C3CD-486E-92E4-8C3296770665}" type="datetimeFigureOut">
              <a:rPr lang="en-US" smtClean="0"/>
              <a:pPr/>
              <a:t>17-Nov-12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D36B9BE-F3F8-41A8-82AD-0D5FC2CBB2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BD08F-C3CD-486E-92E4-8C329677066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BD08F-C3CD-486E-92E4-8C329677066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CBD08F-C3CD-486E-92E4-8C329677066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CBD08F-C3CD-486E-92E4-8C3296770665}" type="datetimeFigureOut">
              <a:rPr lang="en-US" smtClean="0"/>
              <a:pPr/>
              <a:t>17-Nov-12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6B9BE-F3F8-41A8-82AD-0D5FC2CBB2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CBD08F-C3CD-486E-92E4-8C3296770665}" type="datetimeFigureOut">
              <a:rPr lang="en-US" smtClean="0"/>
              <a:pPr/>
              <a:t>17-Nov-12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CBD08F-C3CD-486E-92E4-8C3296770665}" type="datetimeFigureOut">
              <a:rPr lang="en-US" smtClean="0"/>
              <a:pPr/>
              <a:t>17-Nov-12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CBD08F-C3CD-486E-92E4-8C3296770665}" type="datetimeFigureOut">
              <a:rPr lang="en-US" smtClean="0"/>
              <a:pPr/>
              <a:t>17-Nov-12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BD08F-C3CD-486E-92E4-8C3296770665}" type="datetimeFigureOut">
              <a:rPr lang="en-US" smtClean="0"/>
              <a:pPr/>
              <a:t>17-Nov-12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CBD08F-C3CD-486E-92E4-8C3296770665}" type="datetimeFigureOut">
              <a:rPr lang="en-US" smtClean="0"/>
              <a:pPr/>
              <a:t>17-Nov-12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6B9BE-F3F8-41A8-82AD-0D5FC2CBB2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FCBD08F-C3CD-486E-92E4-8C3296770665}" type="datetimeFigureOut">
              <a:rPr lang="en-US" smtClean="0"/>
              <a:pPr/>
              <a:t>17-Nov-12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D36B9BE-F3F8-41A8-82AD-0D5FC2CBB20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FCBD08F-C3CD-486E-92E4-8C3296770665}" type="datetimeFigureOut">
              <a:rPr lang="en-US" smtClean="0"/>
              <a:pPr/>
              <a:t>17-Nov-12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D36B9BE-F3F8-41A8-82AD-0D5FC2CBB20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Logon Scripting</a:t>
            </a:r>
            <a:endParaRPr lang="en-US" dirty="0"/>
          </a:p>
        </p:txBody>
      </p:sp>
      <p:sp>
        <p:nvSpPr>
          <p:cNvPr id="3" name="Subtitle 2"/>
          <p:cNvSpPr>
            <a:spLocks noGrp="1"/>
          </p:cNvSpPr>
          <p:nvPr>
            <p:ph type="subTitle" idx="1"/>
          </p:nvPr>
        </p:nvSpPr>
        <p:spPr/>
        <p:txBody>
          <a:bodyPr/>
          <a:lstStyle/>
          <a:p>
            <a:r>
              <a:rPr lang="en-US" dirty="0" smtClean="0"/>
              <a:t>Insert Instructors name Here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Commonly used </a:t>
            </a:r>
            <a:r>
              <a:rPr lang="en-US" dirty="0" err="1" smtClean="0"/>
              <a:t>Enviro</a:t>
            </a:r>
            <a:r>
              <a:rPr lang="en-US" dirty="0" smtClean="0"/>
              <a:t>. Variables</a:t>
            </a:r>
            <a:endParaRPr lang="en-US" dirty="0"/>
          </a:p>
        </p:txBody>
      </p:sp>
      <p:sp>
        <p:nvSpPr>
          <p:cNvPr id="4" name="Content Placeholder 3"/>
          <p:cNvSpPr>
            <a:spLocks noGrp="1"/>
          </p:cNvSpPr>
          <p:nvPr>
            <p:ph idx="1"/>
          </p:nvPr>
        </p:nvSpPr>
        <p:spPr/>
        <p:txBody>
          <a:bodyPr>
            <a:normAutofit/>
          </a:bodyPr>
          <a:lstStyle/>
          <a:p>
            <a:r>
              <a:rPr lang="en-US" dirty="0" smtClean="0">
                <a:solidFill>
                  <a:srgbClr val="00B050"/>
                </a:solidFill>
              </a:rPr>
              <a:t>%COMPUTERNAME%</a:t>
            </a:r>
            <a:r>
              <a:rPr lang="en-US" dirty="0" smtClean="0"/>
              <a:t> - the computer name</a:t>
            </a:r>
          </a:p>
          <a:p>
            <a:r>
              <a:rPr lang="en-US" dirty="0" smtClean="0">
                <a:solidFill>
                  <a:srgbClr val="00B050"/>
                </a:solidFill>
              </a:rPr>
              <a:t>%LOGONSERVER% </a:t>
            </a:r>
            <a:r>
              <a:rPr lang="en-US" dirty="0" smtClean="0"/>
              <a:t>- the DC authenticating with</a:t>
            </a:r>
          </a:p>
          <a:p>
            <a:r>
              <a:rPr lang="en-US" dirty="0" smtClean="0">
                <a:solidFill>
                  <a:srgbClr val="00B050"/>
                </a:solidFill>
              </a:rPr>
              <a:t>%NUMBER_OF_PROCESSSORS% </a:t>
            </a:r>
            <a:r>
              <a:rPr lang="en-US" dirty="0" smtClean="0"/>
              <a:t>- number of processors on the system</a:t>
            </a:r>
          </a:p>
          <a:p>
            <a:r>
              <a:rPr lang="en-US" dirty="0" smtClean="0">
                <a:solidFill>
                  <a:srgbClr val="00B050"/>
                </a:solidFill>
              </a:rPr>
              <a:t>%</a:t>
            </a:r>
            <a:r>
              <a:rPr lang="en-US" dirty="0" err="1" smtClean="0">
                <a:solidFill>
                  <a:srgbClr val="00B050"/>
                </a:solidFill>
              </a:rPr>
              <a:t>ProgramFiles</a:t>
            </a:r>
            <a:r>
              <a:rPr lang="en-US" dirty="0" smtClean="0">
                <a:solidFill>
                  <a:srgbClr val="00B050"/>
                </a:solidFill>
              </a:rPr>
              <a:t>% </a:t>
            </a:r>
            <a:r>
              <a:rPr lang="en-US" dirty="0" smtClean="0"/>
              <a:t>- Program Files directory</a:t>
            </a:r>
          </a:p>
          <a:p>
            <a:r>
              <a:rPr lang="en-US" dirty="0" smtClean="0">
                <a:solidFill>
                  <a:srgbClr val="00B050"/>
                </a:solidFill>
              </a:rPr>
              <a:t>%USERDOMAIN% </a:t>
            </a:r>
            <a:r>
              <a:rPr lang="en-US" dirty="0" smtClean="0"/>
              <a:t>- Users domain</a:t>
            </a:r>
          </a:p>
          <a:p>
            <a:r>
              <a:rPr lang="en-US" dirty="0" smtClean="0">
                <a:solidFill>
                  <a:srgbClr val="00B050"/>
                </a:solidFill>
              </a:rPr>
              <a:t>%USERNAME% </a:t>
            </a:r>
            <a:r>
              <a:rPr lang="en-US" dirty="0" smtClean="0"/>
              <a:t>- Users name</a:t>
            </a:r>
          </a:p>
          <a:p>
            <a:r>
              <a:rPr lang="en-US" dirty="0" smtClean="0">
                <a:solidFill>
                  <a:srgbClr val="00B050"/>
                </a:solidFill>
              </a:rPr>
              <a:t>%</a:t>
            </a:r>
            <a:r>
              <a:rPr lang="en-US" dirty="0" err="1" smtClean="0">
                <a:solidFill>
                  <a:srgbClr val="00B050"/>
                </a:solidFill>
              </a:rPr>
              <a:t>windir</a:t>
            </a:r>
            <a:r>
              <a:rPr lang="en-US" dirty="0" smtClean="0">
                <a:solidFill>
                  <a:srgbClr val="00B050"/>
                </a:solidFill>
              </a:rPr>
              <a:t>% </a:t>
            </a:r>
            <a:r>
              <a:rPr lang="en-US" dirty="0" smtClean="0"/>
              <a:t>- Windows Directory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Batch Files</a:t>
            </a:r>
            <a:endParaRPr lang="en-US" dirty="0"/>
          </a:p>
        </p:txBody>
      </p:sp>
      <p:sp>
        <p:nvSpPr>
          <p:cNvPr id="3" name="Content Placeholder 2"/>
          <p:cNvSpPr>
            <a:spLocks noGrp="1"/>
          </p:cNvSpPr>
          <p:nvPr>
            <p:ph idx="1"/>
          </p:nvPr>
        </p:nvSpPr>
        <p:spPr>
          <a:xfrm>
            <a:off x="533400" y="1219200"/>
            <a:ext cx="8229600" cy="5105400"/>
          </a:xfrm>
        </p:spPr>
        <p:txBody>
          <a:bodyPr>
            <a:normAutofit fontScale="92500" lnSpcReduction="20000"/>
          </a:bodyPr>
          <a:lstStyle/>
          <a:p>
            <a:r>
              <a:rPr lang="en-US" dirty="0" smtClean="0"/>
              <a:t>Used to execute commands in DOS (usually pops up a DOS window)</a:t>
            </a:r>
          </a:p>
          <a:p>
            <a:r>
              <a:rPr lang="en-US" b="1" dirty="0" smtClean="0">
                <a:solidFill>
                  <a:srgbClr val="00B050"/>
                </a:solidFill>
              </a:rPr>
              <a:t>Echo</a:t>
            </a:r>
            <a:r>
              <a:rPr lang="en-US" dirty="0" smtClean="0"/>
              <a:t>: a command used to display text (output)to the user in the DOS window</a:t>
            </a:r>
          </a:p>
          <a:p>
            <a:pPr lvl="1"/>
            <a:r>
              <a:rPr lang="en-US" dirty="0" smtClean="0">
                <a:solidFill>
                  <a:srgbClr val="00B050"/>
                </a:solidFill>
              </a:rPr>
              <a:t>@echo off  </a:t>
            </a:r>
            <a:r>
              <a:rPr lang="en-US" dirty="0" smtClean="0"/>
              <a:t>- when placed at the top of a batch file procedure, the batch does not display the lines of code to the user as it is being commanded in DOS UNLESS there is a specific call to </a:t>
            </a:r>
          </a:p>
          <a:p>
            <a:pPr lvl="1"/>
            <a:r>
              <a:rPr lang="en-US" dirty="0" smtClean="0">
                <a:solidFill>
                  <a:srgbClr val="00B050"/>
                </a:solidFill>
              </a:rPr>
              <a:t>@echo on </a:t>
            </a:r>
            <a:r>
              <a:rPr lang="en-US" dirty="0" smtClean="0"/>
              <a:t>– will display the code as it is being commanded when placed at top of batch file procedure </a:t>
            </a:r>
          </a:p>
          <a:p>
            <a:pPr lvl="1"/>
            <a:r>
              <a:rPr lang="en-US" dirty="0" smtClean="0">
                <a:solidFill>
                  <a:srgbClr val="00B050"/>
                </a:solidFill>
              </a:rPr>
              <a:t>Echo</a:t>
            </a:r>
            <a:r>
              <a:rPr lang="en-US" dirty="0" smtClean="0"/>
              <a:t> – Displays a message to the user in DOS</a:t>
            </a:r>
          </a:p>
          <a:p>
            <a:pPr lvl="2"/>
            <a:r>
              <a:rPr lang="en-US" dirty="0" smtClean="0"/>
              <a:t>EX:  </a:t>
            </a:r>
            <a:r>
              <a:rPr lang="en-US" dirty="0" smtClean="0">
                <a:solidFill>
                  <a:srgbClr val="00B050"/>
                </a:solidFill>
                <a:latin typeface="Courier New" pitchFamily="49" charset="0"/>
                <a:cs typeface="Courier New" pitchFamily="49" charset="0"/>
              </a:rPr>
              <a:t>Echo This Text will display, echo will not</a:t>
            </a:r>
          </a:p>
          <a:p>
            <a:r>
              <a:rPr lang="en-US" dirty="0" smtClean="0"/>
              <a:t>Remarks: used to make remarks that will be disregarded by DOS</a:t>
            </a:r>
          </a:p>
          <a:p>
            <a:pPr lvl="1"/>
            <a:r>
              <a:rPr lang="en-US" dirty="0" smtClean="0">
                <a:solidFill>
                  <a:srgbClr val="00B050"/>
                </a:solidFill>
              </a:rPr>
              <a:t>REM</a:t>
            </a:r>
            <a:r>
              <a:rPr lang="en-US" dirty="0" smtClean="0"/>
              <a:t> is used to declare a remark in batch file</a:t>
            </a:r>
          </a:p>
          <a:p>
            <a:pPr lvl="1"/>
            <a:r>
              <a:rPr lang="en-US" dirty="0" smtClean="0"/>
              <a:t>Example</a:t>
            </a:r>
          </a:p>
          <a:p>
            <a:pPr lvl="2">
              <a:buNone/>
            </a:pPr>
            <a:r>
              <a:rPr lang="en-US" dirty="0" smtClean="0"/>
              <a:t> </a:t>
            </a:r>
            <a:r>
              <a:rPr lang="en-US" dirty="0" smtClean="0">
                <a:solidFill>
                  <a:srgbClr val="00B050"/>
                </a:solidFill>
                <a:latin typeface="Courier New" pitchFamily="49" charset="0"/>
                <a:cs typeface="Courier New" pitchFamily="49" charset="0"/>
              </a:rPr>
              <a:t>REM This is a remark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files</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00B050"/>
                </a:solidFill>
              </a:rPr>
              <a:t>NET USE</a:t>
            </a:r>
            <a:r>
              <a:rPr lang="en-US" dirty="0" smtClean="0"/>
              <a:t>: a command used to map a network drive or printer</a:t>
            </a:r>
          </a:p>
          <a:p>
            <a:pPr lvl="1"/>
            <a:r>
              <a:rPr lang="en-US" sz="2000" dirty="0" smtClean="0"/>
              <a:t>Map Network drive</a:t>
            </a:r>
          </a:p>
          <a:p>
            <a:pPr lvl="2"/>
            <a:r>
              <a:rPr lang="en-US" sz="1600" dirty="0" smtClean="0"/>
              <a:t>NET USE [</a:t>
            </a:r>
            <a:r>
              <a:rPr lang="en-US" sz="1600" dirty="0" err="1" smtClean="0"/>
              <a:t>driveletter</a:t>
            </a:r>
            <a:r>
              <a:rPr lang="en-US" sz="1600" dirty="0" smtClean="0"/>
              <a:t>:] \\Compname\share /</a:t>
            </a:r>
            <a:r>
              <a:rPr lang="en-US" sz="1600" dirty="0" err="1" smtClean="0"/>
              <a:t>persistent:No</a:t>
            </a:r>
            <a:r>
              <a:rPr lang="en-US" sz="1600" dirty="0" smtClean="0"/>
              <a:t> </a:t>
            </a:r>
          </a:p>
          <a:p>
            <a:pPr lvl="3"/>
            <a:r>
              <a:rPr lang="en-US" sz="1200" dirty="0" smtClean="0"/>
              <a:t>If Persistent is no, the drive will not remain mapped when the user logs off </a:t>
            </a:r>
          </a:p>
          <a:p>
            <a:pPr lvl="2"/>
            <a:r>
              <a:rPr lang="en-US" sz="1600" dirty="0" smtClean="0"/>
              <a:t>Example</a:t>
            </a:r>
            <a:br>
              <a:rPr lang="en-US" sz="1600" dirty="0" smtClean="0"/>
            </a:br>
            <a:r>
              <a:rPr lang="en-US" sz="1600" dirty="0" smtClean="0">
                <a:solidFill>
                  <a:srgbClr val="00B050"/>
                </a:solidFill>
                <a:latin typeface="Courier New" pitchFamily="49" charset="0"/>
                <a:cs typeface="Courier New" pitchFamily="49" charset="0"/>
              </a:rPr>
              <a:t>NET USE I: \\FS01.domain.net\Share /P:No</a:t>
            </a:r>
            <a:endParaRPr lang="en-US" sz="1200" dirty="0" smtClean="0">
              <a:solidFill>
                <a:srgbClr val="00B050"/>
              </a:solidFill>
              <a:latin typeface="Courier New" pitchFamily="49" charset="0"/>
              <a:cs typeface="Courier New" pitchFamily="49" charset="0"/>
            </a:endParaRPr>
          </a:p>
          <a:p>
            <a:pPr lvl="1"/>
            <a:r>
              <a:rPr lang="en-US" sz="2000" dirty="0" smtClean="0"/>
              <a:t>Disconnect drive</a:t>
            </a:r>
          </a:p>
          <a:p>
            <a:pPr lvl="2"/>
            <a:r>
              <a:rPr lang="en-US" sz="1600" dirty="0" smtClean="0"/>
              <a:t>NET USE [</a:t>
            </a:r>
            <a:r>
              <a:rPr lang="en-US" sz="1600" dirty="0" err="1" smtClean="0"/>
              <a:t>driveletter</a:t>
            </a:r>
            <a:r>
              <a:rPr lang="en-US" sz="1600" dirty="0" smtClean="0"/>
              <a:t>:] /delete</a:t>
            </a:r>
          </a:p>
          <a:p>
            <a:pPr lvl="2"/>
            <a:r>
              <a:rPr lang="en-US" sz="1600" dirty="0" smtClean="0"/>
              <a:t>Example</a:t>
            </a:r>
            <a:br>
              <a:rPr lang="en-US" sz="1600" dirty="0" smtClean="0"/>
            </a:br>
            <a:r>
              <a:rPr lang="en-US" sz="1600" dirty="0" smtClean="0">
                <a:solidFill>
                  <a:srgbClr val="00B050"/>
                </a:solidFill>
                <a:latin typeface="Courier New" pitchFamily="49" charset="0"/>
                <a:cs typeface="Courier New" pitchFamily="49" charset="0"/>
              </a:rPr>
              <a:t>NET USE I: /delete</a:t>
            </a:r>
          </a:p>
          <a:p>
            <a:pPr lvl="1"/>
            <a:r>
              <a:rPr lang="en-US" sz="2000" dirty="0" smtClean="0"/>
              <a:t>Map printer</a:t>
            </a:r>
          </a:p>
          <a:p>
            <a:pPr lvl="2"/>
            <a:r>
              <a:rPr lang="en-US" sz="1600" dirty="0" smtClean="0"/>
              <a:t>NET USE </a:t>
            </a:r>
            <a:r>
              <a:rPr lang="en-US" sz="1600" dirty="0" err="1" smtClean="0"/>
              <a:t>lpt</a:t>
            </a:r>
            <a:r>
              <a:rPr lang="en-US" sz="1600" dirty="0" smtClean="0"/>
              <a:t># \\PrintServer\Printer /</a:t>
            </a:r>
            <a:r>
              <a:rPr lang="en-US" sz="1600" dirty="0" err="1" smtClean="0"/>
              <a:t>Persistant:No</a:t>
            </a:r>
            <a:endParaRPr lang="en-US" sz="1600" dirty="0" smtClean="0"/>
          </a:p>
          <a:p>
            <a:pPr lvl="2"/>
            <a:r>
              <a:rPr lang="en-US" sz="1600" dirty="0" smtClean="0"/>
              <a:t>Example</a:t>
            </a:r>
            <a:br>
              <a:rPr lang="en-US" sz="1600" dirty="0" smtClean="0"/>
            </a:br>
            <a:r>
              <a:rPr lang="en-US" sz="1600" dirty="0" smtClean="0">
                <a:solidFill>
                  <a:srgbClr val="00B050"/>
                </a:solidFill>
                <a:latin typeface="Courier New" pitchFamily="49" charset="0"/>
                <a:cs typeface="Courier New" pitchFamily="49" charset="0"/>
              </a:rPr>
              <a:t>NET USE lpt1 \\PS01.domain.net\printer1 /p:no</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Files</a:t>
            </a:r>
            <a:endParaRPr lang="en-US" dirty="0"/>
          </a:p>
        </p:txBody>
      </p:sp>
      <p:sp>
        <p:nvSpPr>
          <p:cNvPr id="3" name="Content Placeholder 2"/>
          <p:cNvSpPr>
            <a:spLocks noGrp="1"/>
          </p:cNvSpPr>
          <p:nvPr>
            <p:ph idx="1"/>
          </p:nvPr>
        </p:nvSpPr>
        <p:spPr/>
        <p:txBody>
          <a:bodyPr/>
          <a:lstStyle/>
          <a:p>
            <a:r>
              <a:rPr lang="en-US" b="1" dirty="0" err="1" smtClean="0">
                <a:solidFill>
                  <a:srgbClr val="00B050"/>
                </a:solidFill>
              </a:rPr>
              <a:t>Goto</a:t>
            </a:r>
            <a:r>
              <a:rPr lang="en-US" dirty="0" smtClean="0"/>
              <a:t> Label</a:t>
            </a:r>
          </a:p>
          <a:p>
            <a:pPr lvl="1"/>
            <a:r>
              <a:rPr lang="en-US" dirty="0" smtClean="0"/>
              <a:t>Used to jump to a portion of the batch procedure. The computer ignores the code between the </a:t>
            </a:r>
            <a:r>
              <a:rPr lang="en-US" dirty="0" err="1" smtClean="0"/>
              <a:t>Goto</a:t>
            </a:r>
            <a:r>
              <a:rPr lang="en-US" dirty="0" smtClean="0"/>
              <a:t> statement and the label it's being directed to when executed</a:t>
            </a:r>
          </a:p>
          <a:p>
            <a:pPr lvl="2"/>
            <a:r>
              <a:rPr lang="en-US" dirty="0" smtClean="0"/>
              <a:t>Example</a:t>
            </a:r>
          </a:p>
          <a:p>
            <a:pPr lvl="2">
              <a:buNone/>
            </a:pPr>
            <a:r>
              <a:rPr lang="en-US" dirty="0" err="1" smtClean="0">
                <a:solidFill>
                  <a:srgbClr val="00B050"/>
                </a:solidFill>
                <a:latin typeface="Courier New" pitchFamily="49" charset="0"/>
                <a:cs typeface="Courier New" pitchFamily="49" charset="0"/>
              </a:rPr>
              <a:t>Goto</a:t>
            </a:r>
            <a:r>
              <a:rPr lang="en-US" dirty="0" smtClean="0">
                <a:solidFill>
                  <a:srgbClr val="00B050"/>
                </a:solidFill>
                <a:latin typeface="Courier New" pitchFamily="49" charset="0"/>
                <a:cs typeface="Courier New" pitchFamily="49" charset="0"/>
              </a:rPr>
              <a:t> </a:t>
            </a:r>
            <a:r>
              <a:rPr lang="en-US" dirty="0">
                <a:solidFill>
                  <a:srgbClr val="00B050"/>
                </a:solidFill>
                <a:latin typeface="Courier New" pitchFamily="49" charset="0"/>
                <a:cs typeface="Courier New" pitchFamily="49" charset="0"/>
              </a:rPr>
              <a:t>End</a:t>
            </a:r>
          </a:p>
          <a:p>
            <a:pPr lvl="2">
              <a:buNone/>
            </a:pPr>
            <a:r>
              <a:rPr lang="en-US" dirty="0">
                <a:solidFill>
                  <a:srgbClr val="00B050"/>
                </a:solidFill>
                <a:latin typeface="Courier New" pitchFamily="49" charset="0"/>
                <a:cs typeface="Courier New" pitchFamily="49" charset="0"/>
              </a:rPr>
              <a:t>ECHO Skipping this line</a:t>
            </a:r>
          </a:p>
          <a:p>
            <a:pPr lvl="2">
              <a:buNone/>
            </a:pPr>
            <a:r>
              <a:rPr lang="en-US" dirty="0">
                <a:solidFill>
                  <a:srgbClr val="00B050"/>
                </a:solidFill>
                <a:latin typeface="Courier New" pitchFamily="49" charset="0"/>
                <a:cs typeface="Courier New" pitchFamily="49" charset="0"/>
              </a:rPr>
              <a:t>:END</a:t>
            </a:r>
          </a:p>
          <a:p>
            <a:pPr lvl="2">
              <a:buNone/>
            </a:pPr>
            <a:r>
              <a:rPr lang="en-US" dirty="0">
                <a:solidFill>
                  <a:srgbClr val="00B050"/>
                </a:solidFill>
                <a:latin typeface="Courier New" pitchFamily="49" charset="0"/>
                <a:cs typeface="Courier New" pitchFamily="49" charset="0"/>
              </a:rPr>
              <a:t>ECHO Done!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Batch Files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solidFill>
                  <a:srgbClr val="00B050"/>
                </a:solidFill>
              </a:rPr>
              <a:t>IF</a:t>
            </a:r>
            <a:r>
              <a:rPr lang="en-US" dirty="0" smtClean="0"/>
              <a:t> Command: Allows for the batch file to perform a conditional process</a:t>
            </a:r>
          </a:p>
          <a:p>
            <a:pPr lvl="1"/>
            <a:r>
              <a:rPr lang="en-US" dirty="0" smtClean="0"/>
              <a:t>If EXIST – used to determine if a file exist </a:t>
            </a:r>
          </a:p>
          <a:p>
            <a:pPr lvl="2"/>
            <a:r>
              <a:rPr lang="en-US" dirty="0" smtClean="0"/>
              <a:t>Example</a:t>
            </a:r>
            <a:br>
              <a:rPr lang="en-US" dirty="0" smtClean="0"/>
            </a:br>
            <a:r>
              <a:rPr lang="en-US" sz="2000" dirty="0" smtClean="0">
                <a:solidFill>
                  <a:srgbClr val="00B050"/>
                </a:solidFill>
                <a:latin typeface="Courier New" pitchFamily="49" charset="0"/>
                <a:cs typeface="Courier New" pitchFamily="49" charset="0"/>
              </a:rPr>
              <a:t>IF EXIST "C:\secfix.cmd" (ECHO Yes) ELSE (ECHO No)</a:t>
            </a:r>
            <a:r>
              <a:rPr lang="en-US" dirty="0" smtClean="0"/>
              <a:t/>
            </a:r>
            <a:br>
              <a:rPr lang="en-US" dirty="0" smtClean="0"/>
            </a:br>
            <a:r>
              <a:rPr lang="en-US" dirty="0" smtClean="0">
                <a:solidFill>
                  <a:srgbClr val="FF0000"/>
                </a:solidFill>
              </a:rPr>
              <a:t>or</a:t>
            </a:r>
            <a:r>
              <a:rPr lang="en-US" dirty="0" smtClean="0"/>
              <a:t/>
            </a:r>
            <a:br>
              <a:rPr lang="en-US" dirty="0" smtClean="0"/>
            </a:br>
            <a:r>
              <a:rPr lang="en-US" dirty="0" smtClean="0">
                <a:latin typeface="Courier New" pitchFamily="49" charset="0"/>
                <a:cs typeface="Courier New" pitchFamily="49" charset="0"/>
              </a:rPr>
              <a:t> </a:t>
            </a:r>
            <a:r>
              <a:rPr lang="en-US" dirty="0">
                <a:solidFill>
                  <a:srgbClr val="00B050"/>
                </a:solidFill>
                <a:latin typeface="Courier New" pitchFamily="49" charset="0"/>
                <a:cs typeface="Courier New" pitchFamily="49" charset="0"/>
              </a:rPr>
              <a:t>IF EXIST "C:\secfix.cmd" (ECHO Yes)</a:t>
            </a:r>
          </a:p>
          <a:p>
            <a:pPr marL="667512" lvl="2" indent="0">
              <a:buNone/>
            </a:pPr>
            <a:r>
              <a:rPr lang="en-US" dirty="0" smtClean="0">
                <a:solidFill>
                  <a:srgbClr val="00B050"/>
                </a:solidFill>
                <a:latin typeface="Courier New" pitchFamily="49" charset="0"/>
                <a:cs typeface="Courier New" pitchFamily="49" charset="0"/>
              </a:rPr>
              <a:t>   IF NOT </a:t>
            </a:r>
            <a:r>
              <a:rPr lang="en-US" dirty="0">
                <a:solidFill>
                  <a:srgbClr val="00B050"/>
                </a:solidFill>
                <a:latin typeface="Courier New" pitchFamily="49" charset="0"/>
                <a:cs typeface="Courier New" pitchFamily="49" charset="0"/>
              </a:rPr>
              <a:t>EXIST "C:\secfix.cmd" (ECHO No) </a:t>
            </a:r>
            <a:endParaRPr lang="en-US" dirty="0" smtClean="0">
              <a:solidFill>
                <a:srgbClr val="00B050"/>
              </a:solidFill>
              <a:latin typeface="Courier New" pitchFamily="49" charset="0"/>
              <a:cs typeface="Courier New" pitchFamily="49" charset="0"/>
            </a:endParaRPr>
          </a:p>
          <a:p>
            <a:pPr lvl="1"/>
            <a:r>
              <a:rPr lang="en-US" dirty="0" smtClean="0"/>
              <a:t>The "if" command can also be used to compare variables</a:t>
            </a:r>
          </a:p>
          <a:p>
            <a:pPr lvl="3"/>
            <a:r>
              <a:rPr lang="en-US" dirty="0" smtClean="0"/>
              <a:t>Comparing Variable commands:</a:t>
            </a:r>
            <a:r>
              <a:rPr lang="en-US" dirty="0"/>
              <a:t/>
            </a:r>
            <a:br>
              <a:rPr lang="en-US" dirty="0"/>
            </a:br>
            <a:r>
              <a:rPr lang="en-US" dirty="0" smtClean="0">
                <a:solidFill>
                  <a:srgbClr val="00B050"/>
                </a:solidFill>
                <a:latin typeface="Courier New" pitchFamily="49" charset="0"/>
                <a:cs typeface="Courier New" pitchFamily="49" charset="0"/>
              </a:rPr>
              <a:t>EQU</a:t>
            </a:r>
            <a:r>
              <a:rPr lang="en-US" dirty="0" smtClean="0">
                <a:latin typeface="Courier New" pitchFamily="49" charset="0"/>
                <a:cs typeface="Courier New" pitchFamily="49" charset="0"/>
              </a:rPr>
              <a:t> - equal</a:t>
            </a:r>
            <a:br>
              <a:rPr lang="en-US" dirty="0" smtClean="0">
                <a:latin typeface="Courier New" pitchFamily="49" charset="0"/>
                <a:cs typeface="Courier New" pitchFamily="49" charset="0"/>
              </a:rPr>
            </a:br>
            <a:r>
              <a:rPr lang="en-US" dirty="0" smtClean="0">
                <a:solidFill>
                  <a:srgbClr val="00B050"/>
                </a:solidFill>
                <a:latin typeface="Courier New" pitchFamily="49" charset="0"/>
                <a:cs typeface="Courier New" pitchFamily="49" charset="0"/>
              </a:rPr>
              <a:t>NEQ</a:t>
            </a:r>
            <a:r>
              <a:rPr lang="en-US" dirty="0" smtClean="0">
                <a:latin typeface="Courier New" pitchFamily="49" charset="0"/>
                <a:cs typeface="Courier New" pitchFamily="49" charset="0"/>
              </a:rPr>
              <a:t> - not equal</a:t>
            </a:r>
            <a:br>
              <a:rPr lang="en-US" dirty="0" smtClean="0">
                <a:latin typeface="Courier New" pitchFamily="49" charset="0"/>
                <a:cs typeface="Courier New" pitchFamily="49" charset="0"/>
              </a:rPr>
            </a:br>
            <a:r>
              <a:rPr lang="en-US" dirty="0" smtClean="0">
                <a:solidFill>
                  <a:srgbClr val="00B050"/>
                </a:solidFill>
                <a:latin typeface="Courier New" pitchFamily="49" charset="0"/>
                <a:cs typeface="Courier New" pitchFamily="49" charset="0"/>
              </a:rPr>
              <a:t>LSS</a:t>
            </a:r>
            <a:r>
              <a:rPr lang="en-US" dirty="0" smtClean="0">
                <a:latin typeface="Courier New" pitchFamily="49" charset="0"/>
                <a:cs typeface="Courier New" pitchFamily="49" charset="0"/>
              </a:rPr>
              <a:t> - less than</a:t>
            </a:r>
            <a:br>
              <a:rPr lang="en-US" dirty="0" smtClean="0">
                <a:latin typeface="Courier New" pitchFamily="49" charset="0"/>
                <a:cs typeface="Courier New" pitchFamily="49" charset="0"/>
              </a:rPr>
            </a:br>
            <a:r>
              <a:rPr lang="en-US" dirty="0" smtClean="0">
                <a:solidFill>
                  <a:srgbClr val="00B050"/>
                </a:solidFill>
                <a:latin typeface="Courier New" pitchFamily="49" charset="0"/>
                <a:cs typeface="Courier New" pitchFamily="49" charset="0"/>
              </a:rPr>
              <a:t>LEQ</a:t>
            </a:r>
            <a:r>
              <a:rPr lang="en-US" dirty="0" smtClean="0">
                <a:latin typeface="Courier New" pitchFamily="49" charset="0"/>
                <a:cs typeface="Courier New" pitchFamily="49" charset="0"/>
              </a:rPr>
              <a:t> - less than or equal</a:t>
            </a:r>
            <a:br>
              <a:rPr lang="en-US" dirty="0" smtClean="0">
                <a:latin typeface="Courier New" pitchFamily="49" charset="0"/>
                <a:cs typeface="Courier New" pitchFamily="49" charset="0"/>
              </a:rPr>
            </a:br>
            <a:r>
              <a:rPr lang="en-US" dirty="0" smtClean="0">
                <a:solidFill>
                  <a:srgbClr val="00B050"/>
                </a:solidFill>
                <a:latin typeface="Courier New" pitchFamily="49" charset="0"/>
                <a:cs typeface="Courier New" pitchFamily="49" charset="0"/>
              </a:rPr>
              <a:t>GTR</a:t>
            </a:r>
            <a:r>
              <a:rPr lang="en-US" dirty="0" smtClean="0">
                <a:latin typeface="Courier New" pitchFamily="49" charset="0"/>
                <a:cs typeface="Courier New" pitchFamily="49" charset="0"/>
              </a:rPr>
              <a:t> - greater than</a:t>
            </a:r>
            <a:br>
              <a:rPr lang="en-US" dirty="0" smtClean="0">
                <a:latin typeface="Courier New" pitchFamily="49" charset="0"/>
                <a:cs typeface="Courier New" pitchFamily="49" charset="0"/>
              </a:rPr>
            </a:br>
            <a:r>
              <a:rPr lang="en-US" dirty="0" smtClean="0">
                <a:solidFill>
                  <a:srgbClr val="00B050"/>
                </a:solidFill>
                <a:latin typeface="Courier New" pitchFamily="49" charset="0"/>
                <a:cs typeface="Courier New" pitchFamily="49" charset="0"/>
              </a:rPr>
              <a:t>GEQ</a:t>
            </a:r>
            <a:r>
              <a:rPr lang="en-US" dirty="0" smtClean="0">
                <a:latin typeface="Courier New" pitchFamily="49" charset="0"/>
                <a:cs typeface="Courier New" pitchFamily="49" charset="0"/>
              </a:rPr>
              <a:t> - greater than or equal</a:t>
            </a:r>
          </a:p>
          <a:p>
            <a:pPr lvl="2"/>
            <a:r>
              <a:rPr lang="en-US" dirty="0" smtClean="0"/>
              <a:t>Example:</a:t>
            </a:r>
            <a:br>
              <a:rPr lang="en-US" dirty="0" smtClean="0"/>
            </a:br>
            <a:r>
              <a:rPr lang="en-US" dirty="0" smtClean="0">
                <a:solidFill>
                  <a:srgbClr val="00B050"/>
                </a:solidFill>
                <a:latin typeface="Courier New" pitchFamily="49" charset="0"/>
                <a:cs typeface="Courier New" pitchFamily="49" charset="0"/>
              </a:rPr>
              <a:t>IF %</a:t>
            </a:r>
            <a:r>
              <a:rPr lang="en-US" dirty="0" err="1" smtClean="0">
                <a:solidFill>
                  <a:srgbClr val="00B050"/>
                </a:solidFill>
                <a:latin typeface="Courier New" pitchFamily="49" charset="0"/>
                <a:cs typeface="Courier New" pitchFamily="49" charset="0"/>
              </a:rPr>
              <a:t>Number_of_Processors</a:t>
            </a:r>
            <a:r>
              <a:rPr lang="en-US" dirty="0" smtClean="0">
                <a:solidFill>
                  <a:srgbClr val="00B050"/>
                </a:solidFill>
                <a:latin typeface="Courier New" pitchFamily="49" charset="0"/>
                <a:cs typeface="Courier New" pitchFamily="49" charset="0"/>
              </a:rPr>
              <a:t>% EQU 2 (ECHO 2 Processors)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Batch file Commands</a:t>
            </a:r>
            <a:endParaRPr lang="en-US" dirty="0"/>
          </a:p>
        </p:txBody>
      </p:sp>
      <p:sp>
        <p:nvSpPr>
          <p:cNvPr id="3" name="Content Placeholder 2"/>
          <p:cNvSpPr>
            <a:spLocks noGrp="1"/>
          </p:cNvSpPr>
          <p:nvPr>
            <p:ph idx="1"/>
          </p:nvPr>
        </p:nvSpPr>
        <p:spPr/>
        <p:txBody>
          <a:bodyPr>
            <a:normAutofit/>
          </a:bodyPr>
          <a:lstStyle/>
          <a:p>
            <a:r>
              <a:rPr lang="en-US" b="1" dirty="0" smtClean="0">
                <a:solidFill>
                  <a:srgbClr val="00B050"/>
                </a:solidFill>
              </a:rPr>
              <a:t>CLS </a:t>
            </a:r>
            <a:r>
              <a:rPr lang="en-US" dirty="0" smtClean="0"/>
              <a:t>: Clears the DOS screen</a:t>
            </a:r>
          </a:p>
          <a:p>
            <a:r>
              <a:rPr lang="en-US" b="1" dirty="0" smtClean="0">
                <a:solidFill>
                  <a:srgbClr val="00B050"/>
                </a:solidFill>
              </a:rPr>
              <a:t>EXIT</a:t>
            </a:r>
            <a:r>
              <a:rPr lang="en-US" dirty="0" smtClean="0"/>
              <a:t>: Exits DOS</a:t>
            </a:r>
          </a:p>
          <a:p>
            <a:r>
              <a:rPr lang="en-US" b="1" dirty="0" smtClean="0">
                <a:solidFill>
                  <a:srgbClr val="00B050"/>
                </a:solidFill>
              </a:rPr>
              <a:t>PAUSE</a:t>
            </a:r>
            <a:r>
              <a:rPr lang="en-US" dirty="0" smtClean="0"/>
              <a:t>: Pauses the batch file till user presses any key to continue</a:t>
            </a:r>
          </a:p>
          <a:p>
            <a:r>
              <a:rPr lang="en-US" b="1" dirty="0" smtClean="0">
                <a:solidFill>
                  <a:srgbClr val="00B050"/>
                </a:solidFill>
              </a:rPr>
              <a:t>CALL</a:t>
            </a:r>
            <a:r>
              <a:rPr lang="en-US" dirty="0" smtClean="0"/>
              <a:t>: used to run another batch file within a batch file. When the batch file that is called is completed, the remainder of the original batch file is completed. Note if the batch file does not exist it will give an error message.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Putting a batch file together</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a:buNone/>
            </a:pPr>
            <a:r>
              <a:rPr lang="en-US" sz="1100" dirty="0" smtClean="0">
                <a:solidFill>
                  <a:srgbClr val="00B050"/>
                </a:solidFill>
                <a:latin typeface="Courier New" pitchFamily="49" charset="0"/>
                <a:cs typeface="Courier New" pitchFamily="49" charset="0"/>
              </a:rPr>
              <a:t>CLS </a:t>
            </a:r>
          </a:p>
          <a:p>
            <a:pPr>
              <a:buNone/>
            </a:pPr>
            <a:r>
              <a:rPr lang="en-US" sz="1100" dirty="0" smtClean="0">
                <a:solidFill>
                  <a:srgbClr val="00B050"/>
                </a:solidFill>
                <a:latin typeface="Courier New" pitchFamily="49" charset="0"/>
                <a:cs typeface="Courier New" pitchFamily="49" charset="0"/>
              </a:rPr>
              <a:t>REM This is an example of a more complex batch file</a:t>
            </a:r>
          </a:p>
          <a:p>
            <a:pPr>
              <a:buNone/>
            </a:pPr>
            <a:r>
              <a:rPr lang="en-US" sz="1100" dirty="0" smtClean="0">
                <a:solidFill>
                  <a:srgbClr val="00B050"/>
                </a:solidFill>
                <a:latin typeface="Courier New" pitchFamily="49" charset="0"/>
                <a:cs typeface="Courier New" pitchFamily="49" charset="0"/>
              </a:rPr>
              <a:t>@echo off</a:t>
            </a:r>
          </a:p>
          <a:p>
            <a:pPr>
              <a:buNone/>
            </a:pPr>
            <a:r>
              <a:rPr lang="en-US" sz="1100" dirty="0" smtClean="0">
                <a:solidFill>
                  <a:srgbClr val="00B050"/>
                </a:solidFill>
                <a:latin typeface="Courier New" pitchFamily="49" charset="0"/>
                <a:cs typeface="Courier New" pitchFamily="49" charset="0"/>
              </a:rPr>
              <a:t>ECHO This will map your printers and drives for your location</a:t>
            </a:r>
          </a:p>
          <a:p>
            <a:pPr>
              <a:buNone/>
            </a:pPr>
            <a:r>
              <a:rPr lang="en-US" sz="1100" dirty="0" smtClean="0">
                <a:solidFill>
                  <a:srgbClr val="00B050"/>
                </a:solidFill>
                <a:latin typeface="Courier New" pitchFamily="49" charset="0"/>
                <a:cs typeface="Courier New" pitchFamily="49" charset="0"/>
              </a:rPr>
              <a:t>Pause</a:t>
            </a:r>
          </a:p>
          <a:p>
            <a:pPr>
              <a:buNone/>
            </a:pPr>
            <a:r>
              <a:rPr lang="en-US" sz="1100" dirty="0" smtClean="0">
                <a:solidFill>
                  <a:srgbClr val="00B050"/>
                </a:solidFill>
                <a:latin typeface="Courier New" pitchFamily="49" charset="0"/>
                <a:cs typeface="Courier New" pitchFamily="49" charset="0"/>
              </a:rPr>
              <a:t>CLS</a:t>
            </a:r>
          </a:p>
          <a:p>
            <a:pPr>
              <a:buNone/>
            </a:pPr>
            <a:r>
              <a:rPr lang="en-US" sz="1100" dirty="0" smtClean="0">
                <a:solidFill>
                  <a:srgbClr val="00B050"/>
                </a:solidFill>
                <a:latin typeface="Courier New" pitchFamily="49" charset="0"/>
                <a:cs typeface="Courier New" pitchFamily="49" charset="0"/>
              </a:rPr>
              <a:t>IF %LOGONSERVER% EQU \\DC02 (</a:t>
            </a:r>
            <a:r>
              <a:rPr lang="en-US" sz="1100" dirty="0" err="1" smtClean="0">
                <a:solidFill>
                  <a:srgbClr val="00B050"/>
                </a:solidFill>
                <a:latin typeface="Courier New" pitchFamily="49" charset="0"/>
                <a:cs typeface="Courier New" pitchFamily="49" charset="0"/>
              </a:rPr>
              <a:t>Goto</a:t>
            </a:r>
            <a:r>
              <a:rPr lang="en-US" sz="1100" dirty="0" smtClean="0">
                <a:solidFill>
                  <a:srgbClr val="00B050"/>
                </a:solidFill>
                <a:latin typeface="Courier New" pitchFamily="49" charset="0"/>
                <a:cs typeface="Courier New" pitchFamily="49" charset="0"/>
              </a:rPr>
              <a:t> LabDC02)</a:t>
            </a:r>
          </a:p>
          <a:p>
            <a:pPr>
              <a:buNone/>
            </a:pPr>
            <a:r>
              <a:rPr lang="en-US" sz="1100" dirty="0" smtClean="0">
                <a:solidFill>
                  <a:srgbClr val="00B050"/>
                </a:solidFill>
                <a:latin typeface="Courier New" pitchFamily="49" charset="0"/>
                <a:cs typeface="Courier New" pitchFamily="49" charset="0"/>
              </a:rPr>
              <a:t>IF %LOGONSERVER% EQU \\DC03 (</a:t>
            </a:r>
            <a:r>
              <a:rPr lang="en-US" sz="1100" dirty="0" err="1" smtClean="0">
                <a:solidFill>
                  <a:srgbClr val="00B050"/>
                </a:solidFill>
                <a:latin typeface="Courier New" pitchFamily="49" charset="0"/>
                <a:cs typeface="Courier New" pitchFamily="49" charset="0"/>
              </a:rPr>
              <a:t>Goto</a:t>
            </a:r>
            <a:r>
              <a:rPr lang="en-US" sz="1100" dirty="0" smtClean="0">
                <a:solidFill>
                  <a:srgbClr val="00B050"/>
                </a:solidFill>
                <a:latin typeface="Courier New" pitchFamily="49" charset="0"/>
                <a:cs typeface="Courier New" pitchFamily="49" charset="0"/>
              </a:rPr>
              <a:t> LabDC03) ELSE (</a:t>
            </a:r>
            <a:r>
              <a:rPr lang="en-US" sz="1100" dirty="0" err="1" smtClean="0">
                <a:solidFill>
                  <a:srgbClr val="00B050"/>
                </a:solidFill>
                <a:latin typeface="Courier New" pitchFamily="49" charset="0"/>
                <a:cs typeface="Courier New" pitchFamily="49" charset="0"/>
              </a:rPr>
              <a:t>goto</a:t>
            </a:r>
            <a:r>
              <a:rPr lang="en-US" sz="1100" dirty="0" smtClean="0">
                <a:solidFill>
                  <a:srgbClr val="00B050"/>
                </a:solidFill>
                <a:latin typeface="Courier New" pitchFamily="49" charset="0"/>
                <a:cs typeface="Courier New" pitchFamily="49" charset="0"/>
              </a:rPr>
              <a:t> </a:t>
            </a:r>
            <a:r>
              <a:rPr lang="en-US" sz="1100" dirty="0" err="1" smtClean="0">
                <a:solidFill>
                  <a:srgbClr val="00B050"/>
                </a:solidFill>
                <a:latin typeface="Courier New" pitchFamily="49" charset="0"/>
                <a:cs typeface="Courier New" pitchFamily="49" charset="0"/>
              </a:rPr>
              <a:t>LabError</a:t>
            </a:r>
            <a:r>
              <a:rPr lang="en-US" sz="1100" dirty="0" smtClean="0">
                <a:solidFill>
                  <a:srgbClr val="00B050"/>
                </a:solidFill>
                <a:latin typeface="Courier New" pitchFamily="49" charset="0"/>
                <a:cs typeface="Courier New" pitchFamily="49" charset="0"/>
              </a:rPr>
              <a:t>)</a:t>
            </a:r>
          </a:p>
          <a:p>
            <a:pPr>
              <a:buNone/>
            </a:pPr>
            <a:r>
              <a:rPr lang="en-US" sz="1100" dirty="0" smtClean="0">
                <a:solidFill>
                  <a:srgbClr val="00B050"/>
                </a:solidFill>
                <a:latin typeface="Courier New" pitchFamily="49" charset="0"/>
                <a:cs typeface="Courier New" pitchFamily="49" charset="0"/>
              </a:rPr>
              <a:t>:LabDC02</a:t>
            </a:r>
          </a:p>
          <a:p>
            <a:pPr>
              <a:buNone/>
            </a:pPr>
            <a:r>
              <a:rPr lang="en-US" sz="1100" dirty="0" smtClean="0">
                <a:solidFill>
                  <a:srgbClr val="00B050"/>
                </a:solidFill>
                <a:latin typeface="Courier New" pitchFamily="49" charset="0"/>
                <a:cs typeface="Courier New" pitchFamily="49" charset="0"/>
              </a:rPr>
              <a:t>IF EXIST H: (NET USE H: /DELETE)</a:t>
            </a:r>
          </a:p>
          <a:p>
            <a:pPr>
              <a:buNone/>
            </a:pPr>
            <a:r>
              <a:rPr lang="en-US" sz="1100" dirty="0" smtClean="0">
                <a:solidFill>
                  <a:srgbClr val="00B050"/>
                </a:solidFill>
                <a:latin typeface="Courier New" pitchFamily="49" charset="0"/>
                <a:cs typeface="Courier New" pitchFamily="49" charset="0"/>
              </a:rPr>
              <a:t>NET USE y: \\fs01.domain.net\share/P:no </a:t>
            </a:r>
          </a:p>
          <a:p>
            <a:pPr>
              <a:buNone/>
            </a:pPr>
            <a:r>
              <a:rPr lang="en-US" sz="1100" dirty="0" smtClean="0">
                <a:solidFill>
                  <a:srgbClr val="00B050"/>
                </a:solidFill>
                <a:latin typeface="Courier New" pitchFamily="49" charset="0"/>
                <a:cs typeface="Courier New" pitchFamily="49" charset="0"/>
              </a:rPr>
              <a:t>NET USE lpt2 \\ps01.domain.net\printer /p:no</a:t>
            </a:r>
          </a:p>
          <a:p>
            <a:pPr>
              <a:buNone/>
            </a:pPr>
            <a:r>
              <a:rPr lang="en-US" sz="1100" dirty="0" err="1" smtClean="0">
                <a:solidFill>
                  <a:srgbClr val="00B050"/>
                </a:solidFill>
                <a:latin typeface="Courier New" pitchFamily="49" charset="0"/>
                <a:cs typeface="Courier New" pitchFamily="49" charset="0"/>
              </a:rPr>
              <a:t>Goto</a:t>
            </a:r>
            <a:r>
              <a:rPr lang="en-US" sz="1100" dirty="0" smtClean="0">
                <a:solidFill>
                  <a:srgbClr val="00B050"/>
                </a:solidFill>
                <a:latin typeface="Courier New" pitchFamily="49" charset="0"/>
                <a:cs typeface="Courier New" pitchFamily="49" charset="0"/>
              </a:rPr>
              <a:t> End</a:t>
            </a:r>
          </a:p>
          <a:p>
            <a:pPr>
              <a:buNone/>
            </a:pPr>
            <a:r>
              <a:rPr lang="en-US" sz="1100" dirty="0" smtClean="0">
                <a:solidFill>
                  <a:srgbClr val="00B050"/>
                </a:solidFill>
                <a:latin typeface="Courier New" pitchFamily="49" charset="0"/>
                <a:cs typeface="Courier New" pitchFamily="49" charset="0"/>
              </a:rPr>
              <a:t>:LabDC03</a:t>
            </a:r>
          </a:p>
          <a:p>
            <a:pPr>
              <a:buNone/>
            </a:pPr>
            <a:r>
              <a:rPr lang="en-US" sz="1100" dirty="0" smtClean="0">
                <a:solidFill>
                  <a:srgbClr val="00B050"/>
                </a:solidFill>
                <a:latin typeface="Courier New" pitchFamily="49" charset="0"/>
                <a:cs typeface="Courier New" pitchFamily="49" charset="0"/>
              </a:rPr>
              <a:t>	 IF EXIST I: (NET USE I: /DELETE)</a:t>
            </a:r>
          </a:p>
          <a:p>
            <a:pPr>
              <a:buNone/>
            </a:pPr>
            <a:r>
              <a:rPr lang="en-US" sz="1100" dirty="0" smtClean="0">
                <a:solidFill>
                  <a:srgbClr val="00B050"/>
                </a:solidFill>
                <a:latin typeface="Courier New" pitchFamily="49" charset="0"/>
                <a:cs typeface="Courier New" pitchFamily="49" charset="0"/>
              </a:rPr>
              <a:t>NET USE I: \\FS02.domain.net\Share /P:no</a:t>
            </a:r>
          </a:p>
          <a:p>
            <a:pPr>
              <a:buNone/>
            </a:pPr>
            <a:r>
              <a:rPr lang="en-US" sz="1100" dirty="0" smtClean="0">
                <a:solidFill>
                  <a:srgbClr val="00B050"/>
                </a:solidFill>
                <a:latin typeface="Courier New" pitchFamily="49" charset="0"/>
                <a:cs typeface="Courier New" pitchFamily="49" charset="0"/>
              </a:rPr>
              <a:t>NET USE lpt3 \\ps02.domain.net\printer /p:no</a:t>
            </a:r>
          </a:p>
          <a:p>
            <a:pPr>
              <a:buNone/>
            </a:pPr>
            <a:r>
              <a:rPr lang="en-US" sz="1100" dirty="0" err="1" smtClean="0">
                <a:solidFill>
                  <a:srgbClr val="00B050"/>
                </a:solidFill>
                <a:latin typeface="Courier New" pitchFamily="49" charset="0"/>
                <a:cs typeface="Courier New" pitchFamily="49" charset="0"/>
              </a:rPr>
              <a:t>Goto</a:t>
            </a:r>
            <a:r>
              <a:rPr lang="en-US" sz="1100" dirty="0" smtClean="0">
                <a:solidFill>
                  <a:srgbClr val="00B050"/>
                </a:solidFill>
                <a:latin typeface="Courier New" pitchFamily="49" charset="0"/>
                <a:cs typeface="Courier New" pitchFamily="49" charset="0"/>
              </a:rPr>
              <a:t> End</a:t>
            </a:r>
          </a:p>
          <a:p>
            <a:pPr>
              <a:buNone/>
            </a:pPr>
            <a:r>
              <a:rPr lang="en-US" sz="1100" dirty="0" smtClean="0">
                <a:solidFill>
                  <a:srgbClr val="00B050"/>
                </a:solidFill>
                <a:latin typeface="Courier New" pitchFamily="49" charset="0"/>
                <a:cs typeface="Courier New" pitchFamily="49" charset="0"/>
              </a:rPr>
              <a:t>:</a:t>
            </a:r>
            <a:r>
              <a:rPr lang="en-US" sz="1100" dirty="0" err="1" smtClean="0">
                <a:solidFill>
                  <a:srgbClr val="00B050"/>
                </a:solidFill>
                <a:latin typeface="Courier New" pitchFamily="49" charset="0"/>
                <a:cs typeface="Courier New" pitchFamily="49" charset="0"/>
              </a:rPr>
              <a:t>LabError</a:t>
            </a:r>
            <a:endParaRPr lang="en-US" sz="1100" dirty="0" smtClean="0">
              <a:solidFill>
                <a:srgbClr val="00B050"/>
              </a:solidFill>
              <a:latin typeface="Courier New" pitchFamily="49" charset="0"/>
              <a:cs typeface="Courier New" pitchFamily="49" charset="0"/>
            </a:endParaRPr>
          </a:p>
          <a:p>
            <a:pPr>
              <a:buNone/>
            </a:pPr>
            <a:r>
              <a:rPr lang="en-US" sz="1100" dirty="0" smtClean="0">
                <a:solidFill>
                  <a:srgbClr val="00B050"/>
                </a:solidFill>
                <a:latin typeface="Courier New" pitchFamily="49" charset="0"/>
                <a:cs typeface="Courier New" pitchFamily="49" charset="0"/>
              </a:rPr>
              <a:t>ECHO I'm sorry, your Domain Controller is not defined. Please notify your site admin.</a:t>
            </a:r>
          </a:p>
          <a:p>
            <a:pPr>
              <a:buNone/>
            </a:pPr>
            <a:r>
              <a:rPr lang="en-US" sz="1100" dirty="0" smtClean="0">
                <a:solidFill>
                  <a:srgbClr val="00B050"/>
                </a:solidFill>
                <a:latin typeface="Courier New" pitchFamily="49" charset="0"/>
                <a:cs typeface="Courier New" pitchFamily="49" charset="0"/>
              </a:rPr>
              <a:t>Pause</a:t>
            </a:r>
          </a:p>
          <a:p>
            <a:pPr>
              <a:buNone/>
            </a:pPr>
            <a:r>
              <a:rPr lang="en-US" sz="1100" dirty="0" smtClean="0">
                <a:solidFill>
                  <a:srgbClr val="00B050"/>
                </a:solidFill>
                <a:latin typeface="Courier New" pitchFamily="49" charset="0"/>
                <a:cs typeface="Courier New" pitchFamily="49" charset="0"/>
              </a:rPr>
              <a:t>	exit</a:t>
            </a:r>
          </a:p>
          <a:p>
            <a:pPr>
              <a:buNone/>
            </a:pPr>
            <a:r>
              <a:rPr lang="en-US" sz="1100" dirty="0" smtClean="0">
                <a:solidFill>
                  <a:srgbClr val="00B050"/>
                </a:solidFill>
                <a:latin typeface="Courier New" pitchFamily="49" charset="0"/>
                <a:cs typeface="Courier New" pitchFamily="49" charset="0"/>
              </a:rPr>
              <a:t>:End</a:t>
            </a:r>
          </a:p>
          <a:p>
            <a:pPr>
              <a:buNone/>
            </a:pPr>
            <a:r>
              <a:rPr lang="en-US" sz="1100" dirty="0" smtClean="0">
                <a:solidFill>
                  <a:srgbClr val="00B050"/>
                </a:solidFill>
                <a:latin typeface="Courier New" pitchFamily="49" charset="0"/>
                <a:cs typeface="Courier New" pitchFamily="49" charset="0"/>
              </a:rPr>
              <a:t>ECHO your printer and network drive is mapped </a:t>
            </a:r>
          </a:p>
          <a:p>
            <a:pPr>
              <a:buNone/>
            </a:pPr>
            <a:r>
              <a:rPr lang="en-US" sz="1100" dirty="0" smtClean="0">
                <a:solidFill>
                  <a:srgbClr val="00B050"/>
                </a:solidFill>
                <a:latin typeface="Courier New" pitchFamily="49" charset="0"/>
                <a:cs typeface="Courier New" pitchFamily="49" charset="0"/>
              </a:rPr>
              <a:t>pause</a:t>
            </a:r>
          </a:p>
          <a:p>
            <a:pPr>
              <a:buNone/>
            </a:pPr>
            <a:r>
              <a:rPr lang="en-US" sz="1100" dirty="0" smtClean="0">
                <a:solidFill>
                  <a:srgbClr val="00B050"/>
                </a:solidFill>
                <a:latin typeface="Courier New" pitchFamily="49" charset="0"/>
                <a:cs typeface="Courier New" pitchFamily="49" charset="0"/>
              </a:rPr>
              <a:t>Exit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 </a:t>
            </a:r>
            <a:r>
              <a:rPr lang="en-US" sz="4400" dirty="0" smtClean="0"/>
              <a:t>Build and test a working Batch File</a:t>
            </a:r>
            <a:endParaRPr lang="en-US" dirty="0"/>
          </a:p>
        </p:txBody>
      </p:sp>
      <p:sp>
        <p:nvSpPr>
          <p:cNvPr id="3" name="Content Placeholder 2"/>
          <p:cNvSpPr>
            <a:spLocks noGrp="1"/>
          </p:cNvSpPr>
          <p:nvPr>
            <p:ph idx="1"/>
          </p:nvPr>
        </p:nvSpPr>
        <p:spPr/>
        <p:txBody>
          <a:bodyPr/>
          <a:lstStyle/>
          <a:p>
            <a:r>
              <a:rPr lang="en-US" dirty="0" smtClean="0"/>
              <a:t>Using the above batch file, build a batch file using your domain's environmental variables and map a printer and a network drive based on those variables.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Basic Scripts (VBS)</a:t>
            </a:r>
            <a:endParaRPr lang="en-US" dirty="0"/>
          </a:p>
        </p:txBody>
      </p:sp>
      <p:sp>
        <p:nvSpPr>
          <p:cNvPr id="3" name="Content Placeholder 2"/>
          <p:cNvSpPr>
            <a:spLocks noGrp="1"/>
          </p:cNvSpPr>
          <p:nvPr>
            <p:ph idx="1"/>
          </p:nvPr>
        </p:nvSpPr>
        <p:spPr/>
        <p:txBody>
          <a:bodyPr>
            <a:normAutofit fontScale="92500"/>
          </a:bodyPr>
          <a:lstStyle/>
          <a:p>
            <a:r>
              <a:rPr lang="en-US" dirty="0" smtClean="0"/>
              <a:t>VBScripts give the script more functionality than the Batch files, but can be more difficult to write and more difficult to troubleshoot. Most of the same concepts are used in </a:t>
            </a:r>
            <a:r>
              <a:rPr lang="en-US" dirty="0" err="1" smtClean="0"/>
              <a:t>Vbscript</a:t>
            </a:r>
            <a:r>
              <a:rPr lang="en-US" dirty="0" smtClean="0"/>
              <a:t>, however the language itself can be different</a:t>
            </a:r>
          </a:p>
          <a:p>
            <a:r>
              <a:rPr lang="en-US" dirty="0" smtClean="0"/>
              <a:t>Remarks: All remarks are designated with a </a:t>
            </a:r>
            <a:r>
              <a:rPr lang="en-US" dirty="0" smtClean="0">
                <a:solidFill>
                  <a:srgbClr val="00B050"/>
                </a:solidFill>
              </a:rPr>
              <a:t>'</a:t>
            </a:r>
            <a:r>
              <a:rPr lang="en-US" dirty="0" smtClean="0"/>
              <a:t> mark</a:t>
            </a:r>
          </a:p>
          <a:p>
            <a:pPr lvl="1"/>
            <a:r>
              <a:rPr lang="en-US" dirty="0" smtClean="0"/>
              <a:t>Example:</a:t>
            </a:r>
            <a:br>
              <a:rPr lang="en-US" dirty="0" smtClean="0"/>
            </a:br>
            <a:r>
              <a:rPr lang="en-US" dirty="0" smtClean="0">
                <a:solidFill>
                  <a:srgbClr val="00B050"/>
                </a:solidFill>
                <a:latin typeface="Courier New" pitchFamily="49" charset="0"/>
                <a:cs typeface="Courier New" pitchFamily="49" charset="0"/>
              </a:rPr>
              <a:t>' This is a remark</a:t>
            </a:r>
          </a:p>
          <a:p>
            <a:r>
              <a:rPr lang="en-US" dirty="0" err="1" smtClean="0"/>
              <a:t>Wscript.echo</a:t>
            </a:r>
            <a:r>
              <a:rPr lang="en-US" dirty="0" smtClean="0"/>
              <a:t>: Used to open a message box with output for the user</a:t>
            </a:r>
          </a:p>
          <a:p>
            <a:pPr lvl="1"/>
            <a:r>
              <a:rPr lang="en-US" dirty="0" smtClean="0"/>
              <a:t>Example:</a:t>
            </a:r>
            <a:br>
              <a:rPr lang="en-US" dirty="0" smtClean="0"/>
            </a:br>
            <a:r>
              <a:rPr lang="en-US" sz="1900" dirty="0" err="1" smtClean="0">
                <a:solidFill>
                  <a:srgbClr val="00B050"/>
                </a:solidFill>
                <a:latin typeface="Courier New" pitchFamily="49" charset="0"/>
                <a:cs typeface="Courier New" pitchFamily="49" charset="0"/>
              </a:rPr>
              <a:t>wscript.echo</a:t>
            </a:r>
            <a:r>
              <a:rPr lang="en-US" sz="1900" dirty="0" smtClean="0">
                <a:solidFill>
                  <a:srgbClr val="00B050"/>
                </a:solidFill>
                <a:latin typeface="Courier New" pitchFamily="49" charset="0"/>
                <a:cs typeface="Courier New" pitchFamily="49" charset="0"/>
              </a:rPr>
              <a:t> "This is a message using </a:t>
            </a:r>
            <a:r>
              <a:rPr lang="en-US" sz="1900" dirty="0" err="1" smtClean="0">
                <a:solidFill>
                  <a:srgbClr val="00B050"/>
                </a:solidFill>
                <a:latin typeface="Courier New" pitchFamily="49" charset="0"/>
                <a:cs typeface="Courier New" pitchFamily="49" charset="0"/>
              </a:rPr>
              <a:t>wscript.echo</a:t>
            </a:r>
            <a:r>
              <a:rPr lang="en-US" sz="1900" dirty="0" smtClean="0">
                <a:solidFill>
                  <a:srgbClr val="00B050"/>
                </a:solidFill>
                <a:latin typeface="Courier New" pitchFamily="49" charset="0"/>
                <a:cs typeface="Courier New" pitchFamily="49" charset="0"/>
              </a:rPr>
              <a:t>"</a:t>
            </a:r>
            <a:endParaRPr lang="en-US" dirty="0" smtClean="0">
              <a:solidFill>
                <a:srgbClr val="00B050"/>
              </a:solidFill>
              <a:latin typeface="Courier New" pitchFamily="49" charset="0"/>
              <a:cs typeface="Courier New" pitchFamily="49" charset="0"/>
            </a:endParaRPr>
          </a:p>
          <a:p>
            <a:pPr lvl="1"/>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Setting Variables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Variables are used for a variety of task. They can be changed through out the script and displayed in output or be used to determine what to do next in the script when used with other code. But, you must first define a variable to use it. </a:t>
            </a:r>
          </a:p>
          <a:p>
            <a:pPr lvl="1"/>
            <a:r>
              <a:rPr lang="en-US" dirty="0" smtClean="0"/>
              <a:t>Example of a string Variable:</a:t>
            </a:r>
            <a:br>
              <a:rPr lang="en-US" dirty="0" smtClean="0"/>
            </a:br>
            <a:r>
              <a:rPr lang="en-US" dirty="0" err="1" smtClean="0">
                <a:solidFill>
                  <a:srgbClr val="00B050"/>
                </a:solidFill>
                <a:latin typeface="Courier New" pitchFamily="49" charset="0"/>
                <a:cs typeface="Courier New" pitchFamily="49" charset="0"/>
              </a:rPr>
              <a:t>strName</a:t>
            </a:r>
            <a:r>
              <a:rPr lang="en-US" dirty="0" smtClean="0">
                <a:solidFill>
                  <a:srgbClr val="00B050"/>
                </a:solidFill>
                <a:latin typeface="Courier New" pitchFamily="49" charset="0"/>
                <a:cs typeface="Courier New" pitchFamily="49" charset="0"/>
              </a:rPr>
              <a:t> = "Johnny"</a:t>
            </a:r>
          </a:p>
          <a:p>
            <a:pPr lvl="1"/>
            <a:r>
              <a:rPr lang="en-US" dirty="0" smtClean="0"/>
              <a:t>Example of an </a:t>
            </a:r>
            <a:r>
              <a:rPr lang="en-US" dirty="0" err="1" smtClean="0"/>
              <a:t>interger</a:t>
            </a:r>
            <a:r>
              <a:rPr lang="en-US" dirty="0" smtClean="0"/>
              <a:t> Variable:</a:t>
            </a:r>
            <a:br>
              <a:rPr lang="en-US" dirty="0" smtClean="0"/>
            </a:br>
            <a:r>
              <a:rPr lang="en-US" dirty="0" err="1" smtClean="0">
                <a:solidFill>
                  <a:srgbClr val="00B050"/>
                </a:solidFill>
                <a:latin typeface="+mj-lt"/>
              </a:rPr>
              <a:t>intNumber</a:t>
            </a:r>
            <a:r>
              <a:rPr lang="en-US" dirty="0" smtClean="0">
                <a:solidFill>
                  <a:srgbClr val="00B050"/>
                </a:solidFill>
                <a:latin typeface="+mj-lt"/>
              </a:rPr>
              <a:t> = 1</a:t>
            </a:r>
          </a:p>
          <a:p>
            <a:pPr lvl="1"/>
            <a:r>
              <a:rPr lang="en-US" dirty="0" smtClean="0"/>
              <a:t>Example of variables being changed</a:t>
            </a:r>
            <a:br>
              <a:rPr lang="en-US" dirty="0" smtClean="0"/>
            </a:br>
            <a:r>
              <a:rPr lang="en-US" dirty="0" smtClean="0">
                <a:solidFill>
                  <a:srgbClr val="00B050"/>
                </a:solidFill>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intNumber</a:t>
            </a:r>
            <a:r>
              <a:rPr lang="en-US" dirty="0" smtClean="0">
                <a:solidFill>
                  <a:srgbClr val="00B050"/>
                </a:solidFill>
                <a:latin typeface="Courier New" pitchFamily="49" charset="0"/>
                <a:cs typeface="Courier New" pitchFamily="49" charset="0"/>
              </a:rPr>
              <a:t> = </a:t>
            </a:r>
            <a:r>
              <a:rPr lang="en-US" dirty="0" err="1" smtClean="0">
                <a:solidFill>
                  <a:srgbClr val="00B050"/>
                </a:solidFill>
                <a:latin typeface="Courier New" pitchFamily="49" charset="0"/>
                <a:cs typeface="Courier New" pitchFamily="49" charset="0"/>
              </a:rPr>
              <a:t>intNumber</a:t>
            </a:r>
            <a:r>
              <a:rPr lang="en-US" dirty="0" smtClean="0">
                <a:solidFill>
                  <a:srgbClr val="00B050"/>
                </a:solidFill>
                <a:latin typeface="Courier New" pitchFamily="49" charset="0"/>
                <a:cs typeface="Courier New" pitchFamily="49" charset="0"/>
              </a:rPr>
              <a:t> + 1</a:t>
            </a:r>
          </a:p>
          <a:p>
            <a:pPr lvl="1">
              <a:buNone/>
            </a:pPr>
            <a:r>
              <a:rPr lang="en-US" b="1" i="1" dirty="0" smtClean="0">
                <a:solidFill>
                  <a:srgbClr val="00B050"/>
                </a:solidFill>
                <a:latin typeface="Courier New" pitchFamily="49" charset="0"/>
                <a:cs typeface="Courier New" pitchFamily="49" charset="0"/>
              </a:rPr>
              <a:t>	' </a:t>
            </a:r>
            <a:r>
              <a:rPr lang="en-US" b="1" i="1" dirty="0" err="1" smtClean="0">
                <a:solidFill>
                  <a:srgbClr val="00B050"/>
                </a:solidFill>
                <a:latin typeface="Courier New" pitchFamily="49" charset="0"/>
                <a:cs typeface="Courier New" pitchFamily="49" charset="0"/>
              </a:rPr>
              <a:t>intNumber</a:t>
            </a:r>
            <a:r>
              <a:rPr lang="en-US" b="1" i="1" dirty="0" smtClean="0">
                <a:solidFill>
                  <a:srgbClr val="00B050"/>
                </a:solidFill>
                <a:latin typeface="Courier New" pitchFamily="49" charset="0"/>
                <a:cs typeface="Courier New" pitchFamily="49" charset="0"/>
              </a:rPr>
              <a:t> is now 2</a:t>
            </a:r>
          </a:p>
          <a:p>
            <a:pPr lvl="1">
              <a:buNone/>
            </a:pPr>
            <a:r>
              <a:rPr lang="en-US" dirty="0" smtClean="0">
                <a:solidFill>
                  <a:srgbClr val="00B050"/>
                </a:solidFill>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strName</a:t>
            </a:r>
            <a:r>
              <a:rPr lang="en-US" dirty="0" smtClean="0">
                <a:solidFill>
                  <a:srgbClr val="00B050"/>
                </a:solidFill>
                <a:latin typeface="Courier New" pitchFamily="49" charset="0"/>
                <a:cs typeface="Courier New" pitchFamily="49" charset="0"/>
              </a:rPr>
              <a:t> = </a:t>
            </a:r>
            <a:r>
              <a:rPr lang="en-US" dirty="0" err="1" smtClean="0">
                <a:solidFill>
                  <a:srgbClr val="00B050"/>
                </a:solidFill>
                <a:latin typeface="Courier New" pitchFamily="49" charset="0"/>
                <a:cs typeface="Courier New" pitchFamily="49" charset="0"/>
              </a:rPr>
              <a:t>strName</a:t>
            </a:r>
            <a:r>
              <a:rPr lang="en-US" dirty="0" smtClean="0">
                <a:solidFill>
                  <a:srgbClr val="00B050"/>
                </a:solidFill>
                <a:latin typeface="Courier New" pitchFamily="49" charset="0"/>
                <a:cs typeface="Courier New" pitchFamily="49" charset="0"/>
              </a:rPr>
              <a:t> &amp;" Doomsday" </a:t>
            </a:r>
          </a:p>
          <a:p>
            <a:pPr lvl="1">
              <a:buNone/>
            </a:pPr>
            <a:r>
              <a:rPr lang="en-US" sz="2300" b="1" i="1" dirty="0" smtClean="0">
                <a:solidFill>
                  <a:srgbClr val="00B050"/>
                </a:solidFill>
                <a:latin typeface="Courier New" pitchFamily="49" charset="0"/>
                <a:cs typeface="Courier New" pitchFamily="49" charset="0"/>
              </a:rPr>
              <a:t>	'</a:t>
            </a:r>
            <a:r>
              <a:rPr lang="en-US" sz="2300" b="1" i="1" dirty="0" err="1" smtClean="0">
                <a:solidFill>
                  <a:srgbClr val="00B050"/>
                </a:solidFill>
                <a:latin typeface="Courier New" pitchFamily="49" charset="0"/>
                <a:cs typeface="Courier New" pitchFamily="49" charset="0"/>
              </a:rPr>
              <a:t>strName</a:t>
            </a:r>
            <a:r>
              <a:rPr lang="en-US" sz="2300" b="1" i="1" dirty="0" smtClean="0">
                <a:solidFill>
                  <a:srgbClr val="00B050"/>
                </a:solidFill>
                <a:latin typeface="Courier New" pitchFamily="49" charset="0"/>
                <a:cs typeface="Courier New" pitchFamily="49" charset="0"/>
              </a:rPr>
              <a:t> is now Johnny Doomsday, the &amp; is used in front of new text</a:t>
            </a:r>
          </a:p>
          <a:p>
            <a:pPr lvl="1">
              <a:buNone/>
            </a:pPr>
            <a:r>
              <a:rPr lang="en-US" dirty="0" smtClean="0">
                <a:solidFill>
                  <a:srgbClr val="00B050"/>
                </a:solidFill>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wscript.echo</a:t>
            </a:r>
            <a:r>
              <a:rPr lang="en-US" dirty="0" smtClean="0">
                <a:solidFill>
                  <a:srgbClr val="00B050"/>
                </a:solidFill>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strName</a:t>
            </a:r>
            <a:r>
              <a:rPr lang="en-US" dirty="0" smtClean="0">
                <a:solidFill>
                  <a:srgbClr val="00B050"/>
                </a:solidFill>
                <a:latin typeface="Courier New" pitchFamily="49" charset="0"/>
                <a:cs typeface="Courier New" pitchFamily="49" charset="0"/>
              </a:rPr>
              <a:t> &amp;" "&amp;</a:t>
            </a:r>
            <a:r>
              <a:rPr lang="en-US" dirty="0" err="1" smtClean="0">
                <a:solidFill>
                  <a:srgbClr val="00B050"/>
                </a:solidFill>
                <a:latin typeface="Courier New" pitchFamily="49" charset="0"/>
                <a:cs typeface="Courier New" pitchFamily="49" charset="0"/>
              </a:rPr>
              <a:t>intNumber</a:t>
            </a:r>
            <a:endParaRPr lang="en-US" dirty="0" smtClean="0">
              <a:solidFill>
                <a:srgbClr val="00B050"/>
              </a:solidFill>
              <a:latin typeface="Courier New" pitchFamily="49" charset="0"/>
              <a:cs typeface="Courier New" pitchFamily="49" charset="0"/>
            </a:endParaRPr>
          </a:p>
          <a:p>
            <a:pPr lvl="1">
              <a:buNone/>
            </a:pPr>
            <a:r>
              <a:rPr lang="en-US" dirty="0" smtClean="0">
                <a:solidFill>
                  <a:srgbClr val="00B050"/>
                </a:solidFill>
                <a:latin typeface="Courier New" pitchFamily="49" charset="0"/>
                <a:cs typeface="Courier New" pitchFamily="49" charset="0"/>
              </a:rPr>
              <a:t>	</a:t>
            </a:r>
            <a:r>
              <a:rPr lang="en-US" dirty="0" err="1" smtClean="0">
                <a:solidFill>
                  <a:srgbClr val="00B050"/>
                </a:solidFill>
                <a:latin typeface="Courier New" pitchFamily="49" charset="0"/>
                <a:cs typeface="Courier New" pitchFamily="49" charset="0"/>
              </a:rPr>
              <a:t>wscript.quit</a:t>
            </a:r>
            <a:r>
              <a:rPr lang="en-US" dirty="0" smtClean="0">
                <a:solidFill>
                  <a:srgbClr val="00B050"/>
                </a:solidFill>
                <a:latin typeface="Courier New" pitchFamily="49" charset="0"/>
                <a:cs typeface="Courier New" pitchFamily="49" charset="0"/>
              </a:rPr>
              <a:t> </a:t>
            </a:r>
            <a:r>
              <a:rPr lang="en-US" b="1" i="1" dirty="0" smtClean="0">
                <a:solidFill>
                  <a:srgbClr val="00B050"/>
                </a:solidFill>
                <a:latin typeface="Courier New" pitchFamily="49" charset="0"/>
                <a:cs typeface="Courier New" pitchFamily="49" charset="0"/>
              </a:rPr>
              <a:t>'</a:t>
            </a:r>
            <a:r>
              <a:rPr lang="en-US" i="1" dirty="0" smtClean="0">
                <a:solidFill>
                  <a:srgbClr val="00B050"/>
                </a:solidFill>
                <a:latin typeface="Courier New" pitchFamily="49" charset="0"/>
                <a:cs typeface="Courier New" pitchFamily="49" charset="0"/>
              </a:rPr>
              <a:t>Quits the script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evolution of the logon script</a:t>
            </a:r>
            <a:endParaRPr lang="en-US" dirty="0"/>
          </a:p>
        </p:txBody>
      </p:sp>
      <p:sp>
        <p:nvSpPr>
          <p:cNvPr id="3" name="Content Placeholder 2"/>
          <p:cNvSpPr>
            <a:spLocks noGrp="1"/>
          </p:cNvSpPr>
          <p:nvPr>
            <p:ph idx="1"/>
          </p:nvPr>
        </p:nvSpPr>
        <p:spPr/>
        <p:txBody>
          <a:bodyPr>
            <a:normAutofit/>
          </a:bodyPr>
          <a:lstStyle/>
          <a:p>
            <a:pPr lvl="1"/>
            <a:r>
              <a:rPr lang="en-US" dirty="0" smtClean="0"/>
              <a:t>In </a:t>
            </a:r>
            <a:r>
              <a:rPr lang="en-US" dirty="0" smtClean="0"/>
              <a:t>the past, we mapped everyone manually</a:t>
            </a:r>
          </a:p>
          <a:p>
            <a:pPr lvl="2"/>
            <a:r>
              <a:rPr lang="en-US" dirty="0" smtClean="0"/>
              <a:t>Used a simple how to pamphlet so the user could map themselves, but for some this was still difficult to follow</a:t>
            </a:r>
          </a:p>
          <a:p>
            <a:pPr lvl="1"/>
            <a:r>
              <a:rPr lang="en-US" dirty="0" smtClean="0"/>
              <a:t>After hours of research, we began to discover and develop Batch files</a:t>
            </a:r>
          </a:p>
          <a:p>
            <a:pPr lvl="1"/>
            <a:r>
              <a:rPr lang="en-US" dirty="0" smtClean="0"/>
              <a:t>After years of research, we began to use VBScript</a:t>
            </a:r>
          </a:p>
          <a:p>
            <a:pPr lvl="1"/>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Constants are variables that don't get changed in a script</a:t>
            </a:r>
          </a:p>
          <a:p>
            <a:pPr lvl="1"/>
            <a:r>
              <a:rPr lang="en-US" dirty="0" smtClean="0"/>
              <a:t>Example:</a:t>
            </a:r>
            <a:br>
              <a:rPr lang="en-US" dirty="0" smtClean="0"/>
            </a:br>
            <a:r>
              <a:rPr lang="en-US" dirty="0" smtClean="0">
                <a:solidFill>
                  <a:srgbClr val="00B050"/>
                </a:solidFill>
              </a:rPr>
              <a:t> </a:t>
            </a:r>
            <a:r>
              <a:rPr lang="en-US" dirty="0" smtClean="0">
                <a:solidFill>
                  <a:srgbClr val="00B050"/>
                </a:solidFill>
                <a:latin typeface="Courier New" pitchFamily="49" charset="0"/>
                <a:cs typeface="Courier New" pitchFamily="49" charset="0"/>
              </a:rPr>
              <a:t>Const </a:t>
            </a:r>
            <a:r>
              <a:rPr lang="en-US" dirty="0" err="1" smtClean="0">
                <a:solidFill>
                  <a:srgbClr val="00B050"/>
                </a:solidFill>
                <a:latin typeface="Courier New" pitchFamily="49" charset="0"/>
                <a:cs typeface="Courier New" pitchFamily="49" charset="0"/>
              </a:rPr>
              <a:t>unchangable</a:t>
            </a:r>
            <a:r>
              <a:rPr lang="en-US" dirty="0" smtClean="0">
                <a:solidFill>
                  <a:srgbClr val="00B050"/>
                </a:solidFill>
                <a:latin typeface="Courier New" pitchFamily="49" charset="0"/>
                <a:cs typeface="Courier New" pitchFamily="49" charset="0"/>
              </a:rPr>
              <a:t> = 1</a:t>
            </a:r>
            <a:endParaRPr lang="en-US" dirty="0" smtClean="0">
              <a:latin typeface="Courier New" pitchFamily="49" charset="0"/>
              <a:cs typeface="Courier New" pitchFamily="49" charset="0"/>
            </a:endParaRPr>
          </a:p>
          <a:p>
            <a:r>
              <a:rPr lang="en-US" dirty="0" smtClean="0"/>
              <a:t>Set Arrays – To declare an array, you must first declare the variable name and the number of "compartments" for the array</a:t>
            </a:r>
          </a:p>
          <a:p>
            <a:pPr lvl="1">
              <a:buNone/>
            </a:pPr>
            <a:r>
              <a:rPr lang="en-US" dirty="0" smtClean="0">
                <a:solidFill>
                  <a:srgbClr val="00B050"/>
                </a:solidFill>
                <a:latin typeface="Courier New" pitchFamily="49" charset="0"/>
                <a:cs typeface="Courier New" pitchFamily="49" charset="0"/>
              </a:rPr>
              <a:t>Dim </a:t>
            </a:r>
            <a:r>
              <a:rPr lang="en-US" dirty="0">
                <a:solidFill>
                  <a:srgbClr val="00B050"/>
                </a:solidFill>
                <a:latin typeface="Courier New" pitchFamily="49" charset="0"/>
                <a:cs typeface="Courier New" pitchFamily="49" charset="0"/>
              </a:rPr>
              <a:t>cars(2)</a:t>
            </a:r>
          </a:p>
          <a:p>
            <a:pPr lvl="1">
              <a:buNone/>
            </a:pPr>
            <a:r>
              <a:rPr lang="en-US" dirty="0">
                <a:solidFill>
                  <a:srgbClr val="00B050"/>
                </a:solidFill>
                <a:latin typeface="Courier New" pitchFamily="49" charset="0"/>
                <a:cs typeface="Courier New" pitchFamily="49" charset="0"/>
              </a:rPr>
              <a:t>cars(0)="Volvo"</a:t>
            </a:r>
          </a:p>
          <a:p>
            <a:pPr lvl="1">
              <a:buNone/>
            </a:pPr>
            <a:r>
              <a:rPr lang="en-US" dirty="0">
                <a:solidFill>
                  <a:srgbClr val="00B050"/>
                </a:solidFill>
                <a:latin typeface="Courier New" pitchFamily="49" charset="0"/>
                <a:cs typeface="Courier New" pitchFamily="49" charset="0"/>
              </a:rPr>
              <a:t>cars(1)="Saab"</a:t>
            </a:r>
          </a:p>
          <a:p>
            <a:pPr lvl="1">
              <a:buNone/>
            </a:pPr>
            <a:r>
              <a:rPr lang="en-US" dirty="0">
                <a:solidFill>
                  <a:srgbClr val="00B050"/>
                </a:solidFill>
                <a:latin typeface="Courier New" pitchFamily="49" charset="0"/>
                <a:cs typeface="Courier New" pitchFamily="49" charset="0"/>
              </a:rPr>
              <a:t>cars(2)="</a:t>
            </a:r>
            <a:r>
              <a:rPr lang="en-US" dirty="0">
                <a:solidFill>
                  <a:srgbClr val="00B050"/>
                </a:solidFill>
                <a:latin typeface="Courier New" pitchFamily="49" charset="0"/>
                <a:cs typeface="Courier New" pitchFamily="49" charset="0"/>
              </a:rPr>
              <a:t>BMW</a:t>
            </a:r>
            <a:r>
              <a:rPr lang="en-US" dirty="0" smtClean="0">
                <a:solidFill>
                  <a:srgbClr val="00B050"/>
                </a:solidFill>
                <a:latin typeface="Courier New" pitchFamily="49" charset="0"/>
                <a:cs typeface="Courier New" pitchFamily="49" charset="0"/>
              </a:rPr>
              <a:t>"</a:t>
            </a:r>
            <a:endParaRPr lang="en-US" dirty="0" smtClean="0">
              <a:solidFill>
                <a:srgbClr val="00B050"/>
              </a:solidFill>
              <a:latin typeface="Courier New" pitchFamily="49" charset="0"/>
              <a:cs typeface="Courier New" pitchFamily="49" charset="0"/>
            </a:endParaRPr>
          </a:p>
          <a:p>
            <a:r>
              <a:rPr lang="en-US" dirty="0" smtClean="0"/>
              <a:t>Quitting the script</a:t>
            </a:r>
          </a:p>
          <a:p>
            <a:pPr lvl="1"/>
            <a:r>
              <a:rPr lang="en-US" dirty="0" smtClean="0"/>
              <a:t>To end the script, you can simply let the script run to the end of the script and it will stop, or you can put the following command in where you want it to end</a:t>
            </a:r>
          </a:p>
          <a:p>
            <a:pPr lvl="1">
              <a:buNone/>
            </a:pPr>
            <a:r>
              <a:rPr lang="en-US" dirty="0" smtClean="0"/>
              <a:t>	</a:t>
            </a:r>
            <a:r>
              <a:rPr lang="en-US" dirty="0" err="1" smtClean="0">
                <a:solidFill>
                  <a:srgbClr val="00B050"/>
                </a:solidFill>
                <a:latin typeface="Courier New" pitchFamily="49" charset="0"/>
                <a:cs typeface="Courier New" pitchFamily="49" charset="0"/>
              </a:rPr>
              <a:t>wscript.quit</a:t>
            </a:r>
            <a:endParaRPr lang="en-US" dirty="0" smtClean="0">
              <a:solidFill>
                <a:srgbClr val="00B050"/>
              </a:solidFill>
              <a:latin typeface="Courier New" pitchFamily="49" charset="0"/>
              <a:cs typeface="Courier New" pitchFamily="49" charset="0"/>
            </a:endParaRPr>
          </a:p>
          <a:p>
            <a:pPr lvl="1"/>
            <a:endParaRPr lang="en-US" dirty="0" smtClean="0"/>
          </a:p>
          <a:p>
            <a:pPr lvl="1">
              <a:buNone/>
            </a:pPr>
            <a:r>
              <a:rPr lang="en-US" dirty="0" smtClean="0"/>
              <a:t>	</a:t>
            </a:r>
            <a:endParaRPr lang="en-US" dirty="0" smtClean="0">
              <a:solidFill>
                <a:srgbClr val="00B050"/>
              </a:solidFill>
            </a:endParaRPr>
          </a:p>
          <a:p>
            <a:pPr lvl="1">
              <a:buNone/>
            </a:pPr>
            <a:endParaRPr lang="en-US" dirty="0" smtClean="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If Then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If, Then, Else Statements: This statement can be placed on one line or encompass a number of lines of code.</a:t>
            </a:r>
          </a:p>
          <a:p>
            <a:pPr lvl="1"/>
            <a:r>
              <a:rPr lang="en-US" dirty="0" smtClean="0"/>
              <a:t>When multiple lines are used, an "end if" statement needs to be used</a:t>
            </a:r>
          </a:p>
          <a:p>
            <a:pPr marL="393192" lvl="1" indent="0">
              <a:buNone/>
            </a:pPr>
            <a:r>
              <a:rPr lang="en-US" dirty="0" smtClean="0"/>
              <a:t>‘Example of single line:</a:t>
            </a:r>
            <a:br>
              <a:rPr lang="en-US" dirty="0" smtClean="0"/>
            </a:br>
            <a:r>
              <a:rPr lang="en-US" dirty="0" err="1">
                <a:solidFill>
                  <a:srgbClr val="00B050"/>
                </a:solidFill>
                <a:latin typeface="Courier New" pitchFamily="49" charset="0"/>
                <a:cs typeface="Courier New" pitchFamily="49" charset="0"/>
              </a:rPr>
              <a:t>intValue</a:t>
            </a:r>
            <a:r>
              <a:rPr lang="en-US" dirty="0">
                <a:solidFill>
                  <a:srgbClr val="00B050"/>
                </a:solidFill>
                <a:latin typeface="Courier New" pitchFamily="49" charset="0"/>
                <a:cs typeface="Courier New" pitchFamily="49" charset="0"/>
              </a:rPr>
              <a:t> = 4</a:t>
            </a:r>
          </a:p>
          <a:p>
            <a:pPr marL="393192" lvl="1" indent="0">
              <a:buNone/>
            </a:pPr>
            <a:r>
              <a:rPr lang="en-US" dirty="0">
                <a:solidFill>
                  <a:srgbClr val="00B050"/>
                </a:solidFill>
                <a:latin typeface="Courier New" pitchFamily="49" charset="0"/>
                <a:cs typeface="Courier New" pitchFamily="49" charset="0"/>
              </a:rPr>
              <a:t>If </a:t>
            </a:r>
            <a:r>
              <a:rPr lang="en-US" dirty="0" err="1">
                <a:solidFill>
                  <a:srgbClr val="00B050"/>
                </a:solidFill>
                <a:latin typeface="Courier New" pitchFamily="49" charset="0"/>
                <a:cs typeface="Courier New" pitchFamily="49" charset="0"/>
              </a:rPr>
              <a:t>intValue</a:t>
            </a:r>
            <a:r>
              <a:rPr lang="en-US" dirty="0">
                <a:solidFill>
                  <a:srgbClr val="00B050"/>
                </a:solidFill>
                <a:latin typeface="Courier New" pitchFamily="49" charset="0"/>
                <a:cs typeface="Courier New" pitchFamily="49" charset="0"/>
              </a:rPr>
              <a:t> = 4 Then </a:t>
            </a: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"four"</a:t>
            </a:r>
            <a:endParaRPr lang="en-US" dirty="0" smtClean="0">
              <a:solidFill>
                <a:srgbClr val="00B050"/>
              </a:solidFill>
              <a:latin typeface="Courier New" pitchFamily="49" charset="0"/>
              <a:cs typeface="Courier New" pitchFamily="49" charset="0"/>
            </a:endParaRPr>
          </a:p>
          <a:p>
            <a:pPr marL="393192" lvl="1" indent="0">
              <a:buNone/>
            </a:pPr>
            <a:r>
              <a:rPr lang="en-US" dirty="0" smtClean="0"/>
              <a:t>‘Example of a multiple line</a:t>
            </a:r>
            <a:br>
              <a:rPr lang="en-US" dirty="0" smtClean="0"/>
            </a:br>
            <a:r>
              <a:rPr lang="en-US" sz="2500" dirty="0" err="1">
                <a:solidFill>
                  <a:srgbClr val="00B050"/>
                </a:solidFill>
                <a:latin typeface="Courier New" pitchFamily="49" charset="0"/>
                <a:cs typeface="Courier New" pitchFamily="49" charset="0"/>
              </a:rPr>
              <a:t>intValue</a:t>
            </a:r>
            <a:r>
              <a:rPr lang="en-US" sz="2500" dirty="0">
                <a:solidFill>
                  <a:srgbClr val="00B050"/>
                </a:solidFill>
                <a:latin typeface="Courier New" pitchFamily="49" charset="0"/>
                <a:cs typeface="Courier New" pitchFamily="49" charset="0"/>
              </a:rPr>
              <a:t> = 4</a:t>
            </a:r>
          </a:p>
          <a:p>
            <a:pPr marL="393192" lvl="1" indent="0">
              <a:buNone/>
            </a:pPr>
            <a:r>
              <a:rPr lang="en-US" sz="2500" dirty="0">
                <a:solidFill>
                  <a:srgbClr val="00B050"/>
                </a:solidFill>
                <a:latin typeface="Courier New" pitchFamily="49" charset="0"/>
                <a:cs typeface="Courier New" pitchFamily="49" charset="0"/>
              </a:rPr>
              <a:t>If </a:t>
            </a:r>
            <a:r>
              <a:rPr lang="en-US" sz="2500" dirty="0" err="1">
                <a:solidFill>
                  <a:srgbClr val="00B050"/>
                </a:solidFill>
                <a:latin typeface="Courier New" pitchFamily="49" charset="0"/>
                <a:cs typeface="Courier New" pitchFamily="49" charset="0"/>
              </a:rPr>
              <a:t>intValue</a:t>
            </a:r>
            <a:r>
              <a:rPr lang="en-US" sz="2500" dirty="0">
                <a:solidFill>
                  <a:srgbClr val="00B050"/>
                </a:solidFill>
                <a:latin typeface="Courier New" pitchFamily="49" charset="0"/>
                <a:cs typeface="Courier New" pitchFamily="49" charset="0"/>
              </a:rPr>
              <a:t> = 4 Then</a:t>
            </a:r>
          </a:p>
          <a:p>
            <a:pPr marL="393192" lvl="1" indent="0">
              <a:buNone/>
            </a:pPr>
            <a:r>
              <a:rPr lang="en-US" sz="2500" dirty="0">
                <a:solidFill>
                  <a:srgbClr val="00B050"/>
                </a:solidFill>
                <a:latin typeface="Courier New" pitchFamily="49" charset="0"/>
                <a:cs typeface="Courier New" pitchFamily="49" charset="0"/>
              </a:rPr>
              <a:t>	</a:t>
            </a:r>
            <a:r>
              <a:rPr lang="en-US" sz="2500" dirty="0" err="1">
                <a:solidFill>
                  <a:srgbClr val="00B050"/>
                </a:solidFill>
                <a:latin typeface="Courier New" pitchFamily="49" charset="0"/>
                <a:cs typeface="Courier New" pitchFamily="49" charset="0"/>
              </a:rPr>
              <a:t>wscript.echo</a:t>
            </a:r>
            <a:r>
              <a:rPr lang="en-US" sz="2500" dirty="0">
                <a:solidFill>
                  <a:srgbClr val="00B050"/>
                </a:solidFill>
                <a:latin typeface="Courier New" pitchFamily="49" charset="0"/>
                <a:cs typeface="Courier New" pitchFamily="49" charset="0"/>
              </a:rPr>
              <a:t> "four"</a:t>
            </a:r>
          </a:p>
          <a:p>
            <a:pPr marL="393192" lvl="1" indent="0">
              <a:buNone/>
            </a:pPr>
            <a:r>
              <a:rPr lang="en-US" sz="2500" dirty="0" err="1">
                <a:solidFill>
                  <a:srgbClr val="00B050"/>
                </a:solidFill>
                <a:latin typeface="Courier New" pitchFamily="49" charset="0"/>
                <a:cs typeface="Courier New" pitchFamily="49" charset="0"/>
              </a:rPr>
              <a:t>Elseif</a:t>
            </a:r>
            <a:r>
              <a:rPr lang="en-US" sz="2500" dirty="0">
                <a:solidFill>
                  <a:srgbClr val="00B050"/>
                </a:solidFill>
                <a:latin typeface="Courier New" pitchFamily="49" charset="0"/>
                <a:cs typeface="Courier New" pitchFamily="49" charset="0"/>
              </a:rPr>
              <a:t> </a:t>
            </a:r>
            <a:r>
              <a:rPr lang="en-US" sz="2500" dirty="0" err="1">
                <a:solidFill>
                  <a:srgbClr val="00B050"/>
                </a:solidFill>
                <a:latin typeface="Courier New" pitchFamily="49" charset="0"/>
                <a:cs typeface="Courier New" pitchFamily="49" charset="0"/>
              </a:rPr>
              <a:t>intValue</a:t>
            </a:r>
            <a:r>
              <a:rPr lang="en-US" sz="2500" dirty="0">
                <a:solidFill>
                  <a:srgbClr val="00B050"/>
                </a:solidFill>
                <a:latin typeface="Courier New" pitchFamily="49" charset="0"/>
                <a:cs typeface="Courier New" pitchFamily="49" charset="0"/>
              </a:rPr>
              <a:t> = 5 Then</a:t>
            </a:r>
          </a:p>
          <a:p>
            <a:pPr marL="393192" lvl="1" indent="0">
              <a:buNone/>
            </a:pPr>
            <a:r>
              <a:rPr lang="en-US" sz="2500" dirty="0">
                <a:solidFill>
                  <a:srgbClr val="00B050"/>
                </a:solidFill>
                <a:latin typeface="Courier New" pitchFamily="49" charset="0"/>
                <a:cs typeface="Courier New" pitchFamily="49" charset="0"/>
              </a:rPr>
              <a:t>	</a:t>
            </a:r>
            <a:r>
              <a:rPr lang="en-US" sz="2500" dirty="0" err="1">
                <a:solidFill>
                  <a:srgbClr val="00B050"/>
                </a:solidFill>
                <a:latin typeface="Courier New" pitchFamily="49" charset="0"/>
                <a:cs typeface="Courier New" pitchFamily="49" charset="0"/>
              </a:rPr>
              <a:t>wscript.echo</a:t>
            </a:r>
            <a:r>
              <a:rPr lang="en-US" sz="2500" dirty="0">
                <a:solidFill>
                  <a:srgbClr val="00B050"/>
                </a:solidFill>
                <a:latin typeface="Courier New" pitchFamily="49" charset="0"/>
                <a:cs typeface="Courier New" pitchFamily="49" charset="0"/>
              </a:rPr>
              <a:t> "five"</a:t>
            </a:r>
          </a:p>
          <a:p>
            <a:pPr marL="393192" lvl="1" indent="0">
              <a:buNone/>
            </a:pPr>
            <a:r>
              <a:rPr lang="en-US" sz="2500" dirty="0">
                <a:solidFill>
                  <a:srgbClr val="00B050"/>
                </a:solidFill>
                <a:latin typeface="Courier New" pitchFamily="49" charset="0"/>
                <a:cs typeface="Courier New" pitchFamily="49" charset="0"/>
              </a:rPr>
              <a:t>Else</a:t>
            </a:r>
          </a:p>
          <a:p>
            <a:pPr marL="393192" lvl="1" indent="0">
              <a:buNone/>
            </a:pPr>
            <a:r>
              <a:rPr lang="en-US" sz="2500" dirty="0">
                <a:solidFill>
                  <a:srgbClr val="00B050"/>
                </a:solidFill>
                <a:latin typeface="Courier New" pitchFamily="49" charset="0"/>
                <a:cs typeface="Courier New" pitchFamily="49" charset="0"/>
              </a:rPr>
              <a:t>	</a:t>
            </a:r>
            <a:r>
              <a:rPr lang="en-US" sz="2500" dirty="0" err="1">
                <a:solidFill>
                  <a:srgbClr val="00B050"/>
                </a:solidFill>
                <a:latin typeface="Courier New" pitchFamily="49" charset="0"/>
                <a:cs typeface="Courier New" pitchFamily="49" charset="0"/>
              </a:rPr>
              <a:t>wscript.echo</a:t>
            </a:r>
            <a:r>
              <a:rPr lang="en-US" sz="2500" dirty="0">
                <a:solidFill>
                  <a:srgbClr val="00B050"/>
                </a:solidFill>
                <a:latin typeface="Courier New" pitchFamily="49" charset="0"/>
                <a:cs typeface="Courier New" pitchFamily="49" charset="0"/>
              </a:rPr>
              <a:t> "Not five or four"</a:t>
            </a:r>
          </a:p>
          <a:p>
            <a:pPr marL="393192" lvl="1" indent="0">
              <a:buNone/>
            </a:pPr>
            <a:r>
              <a:rPr lang="en-US" sz="2500" dirty="0">
                <a:solidFill>
                  <a:srgbClr val="00B050"/>
                </a:solidFill>
                <a:latin typeface="Courier New" pitchFamily="49" charset="0"/>
                <a:cs typeface="Courier New" pitchFamily="49" charset="0"/>
              </a:rPr>
              <a:t>End if</a:t>
            </a:r>
          </a:p>
          <a:p>
            <a:pPr lvl="1"/>
            <a:r>
              <a:rPr lang="en-US" dirty="0" smtClean="0"/>
              <a:t>Comparing Variable commands:</a:t>
            </a:r>
            <a:br>
              <a:rPr lang="en-US" dirty="0" smtClean="0"/>
            </a:br>
            <a:r>
              <a:rPr lang="en-US" dirty="0" smtClean="0">
                <a:solidFill>
                  <a:srgbClr val="00B050"/>
                </a:solidFill>
              </a:rPr>
              <a:t>=</a:t>
            </a:r>
            <a:r>
              <a:rPr lang="en-US" dirty="0" smtClean="0"/>
              <a:t> - equal</a:t>
            </a:r>
            <a:br>
              <a:rPr lang="en-US" dirty="0" smtClean="0"/>
            </a:br>
            <a:r>
              <a:rPr lang="en-US" dirty="0" smtClean="0">
                <a:solidFill>
                  <a:srgbClr val="00B050"/>
                </a:solidFill>
              </a:rPr>
              <a:t>&lt;&gt;</a:t>
            </a:r>
            <a:r>
              <a:rPr lang="en-US" dirty="0" smtClean="0"/>
              <a:t> - not equal</a:t>
            </a:r>
            <a:br>
              <a:rPr lang="en-US" dirty="0" smtClean="0"/>
            </a:br>
            <a:r>
              <a:rPr lang="en-US" dirty="0" smtClean="0">
                <a:solidFill>
                  <a:srgbClr val="00B050"/>
                </a:solidFill>
              </a:rPr>
              <a:t>&lt;</a:t>
            </a:r>
            <a:r>
              <a:rPr lang="en-US" dirty="0" smtClean="0"/>
              <a:t> - less than</a:t>
            </a:r>
            <a:br>
              <a:rPr lang="en-US" dirty="0" smtClean="0"/>
            </a:br>
            <a:r>
              <a:rPr lang="en-US" dirty="0" smtClean="0">
                <a:solidFill>
                  <a:srgbClr val="00B050"/>
                </a:solidFill>
              </a:rPr>
              <a:t>&lt;=</a:t>
            </a:r>
            <a:r>
              <a:rPr lang="en-US" dirty="0" smtClean="0"/>
              <a:t> - less than or equal</a:t>
            </a:r>
            <a:br>
              <a:rPr lang="en-US" dirty="0" smtClean="0"/>
            </a:br>
            <a:r>
              <a:rPr lang="en-US" dirty="0" smtClean="0">
                <a:solidFill>
                  <a:srgbClr val="00B050"/>
                </a:solidFill>
              </a:rPr>
              <a:t>&gt;</a:t>
            </a:r>
            <a:r>
              <a:rPr lang="en-US" dirty="0" smtClean="0"/>
              <a:t> - greater than</a:t>
            </a:r>
            <a:br>
              <a:rPr lang="en-US" dirty="0" smtClean="0"/>
            </a:br>
            <a:r>
              <a:rPr lang="en-US" dirty="0" smtClean="0">
                <a:solidFill>
                  <a:srgbClr val="00B050"/>
                </a:solidFill>
              </a:rPr>
              <a:t>&gt;=</a:t>
            </a:r>
            <a:r>
              <a:rPr lang="en-US" dirty="0" smtClean="0"/>
              <a:t> - greater than or equal</a:t>
            </a:r>
          </a:p>
          <a:p>
            <a:pPr lvl="1">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Case Statements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Case statements act a lot in the same way that If Then statements do, BUT, the scripting engine does not read the parts of the case statement that does not pertain to the particular case. In an if then, it still reads it, but it just does not execute. So, it makes the script run faster.</a:t>
            </a:r>
          </a:p>
          <a:p>
            <a:pPr marL="393192" lvl="1" indent="0">
              <a:buNone/>
            </a:pPr>
            <a:r>
              <a:rPr lang="en-US" dirty="0" smtClean="0"/>
              <a:t>Example</a:t>
            </a:r>
            <a:br>
              <a:rPr lang="en-US" dirty="0" smtClean="0"/>
            </a:br>
            <a:r>
              <a:rPr lang="en-US" dirty="0" err="1">
                <a:solidFill>
                  <a:srgbClr val="00B050"/>
                </a:solidFill>
                <a:latin typeface="Courier New" pitchFamily="49" charset="0"/>
                <a:cs typeface="Courier New" pitchFamily="49" charset="0"/>
              </a:rPr>
              <a:t>intValue</a:t>
            </a:r>
            <a:r>
              <a:rPr lang="en-US" dirty="0">
                <a:solidFill>
                  <a:srgbClr val="00B050"/>
                </a:solidFill>
                <a:latin typeface="Courier New" pitchFamily="49" charset="0"/>
                <a:cs typeface="Courier New" pitchFamily="49" charset="0"/>
              </a:rPr>
              <a:t> = 4</a:t>
            </a:r>
          </a:p>
          <a:p>
            <a:pPr marL="393192" lvl="1" indent="0">
              <a:buNone/>
            </a:pPr>
            <a:r>
              <a:rPr lang="en-US" dirty="0">
                <a:solidFill>
                  <a:srgbClr val="00B050"/>
                </a:solidFill>
                <a:latin typeface="Courier New" pitchFamily="49" charset="0"/>
                <a:cs typeface="Courier New" pitchFamily="49" charset="0"/>
              </a:rPr>
              <a:t>Select Case </a:t>
            </a:r>
            <a:r>
              <a:rPr lang="en-US" dirty="0" err="1">
                <a:solidFill>
                  <a:srgbClr val="00B050"/>
                </a:solidFill>
                <a:latin typeface="Courier New" pitchFamily="49" charset="0"/>
                <a:cs typeface="Courier New" pitchFamily="49" charset="0"/>
              </a:rPr>
              <a:t>intValue</a:t>
            </a:r>
            <a:endParaRPr lang="en-US" dirty="0">
              <a:solidFill>
                <a:srgbClr val="00B050"/>
              </a:solidFill>
              <a:latin typeface="Courier New" pitchFamily="49" charset="0"/>
              <a:cs typeface="Courier New" pitchFamily="49" charset="0"/>
            </a:endParaRPr>
          </a:p>
          <a:p>
            <a:pPr marL="393192" lvl="1" indent="0">
              <a:buNone/>
            </a:pPr>
            <a:r>
              <a:rPr lang="en-US" dirty="0">
                <a:solidFill>
                  <a:srgbClr val="00B050"/>
                </a:solidFill>
                <a:latin typeface="Courier New" pitchFamily="49" charset="0"/>
                <a:cs typeface="Courier New" pitchFamily="49" charset="0"/>
              </a:rPr>
              <a:t>	Case 4</a:t>
            </a: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"Four"</a:t>
            </a:r>
          </a:p>
          <a:p>
            <a:pPr marL="393192" lvl="1" indent="0">
              <a:buNone/>
            </a:pPr>
            <a:r>
              <a:rPr lang="en-US" dirty="0">
                <a:solidFill>
                  <a:srgbClr val="00B050"/>
                </a:solidFill>
                <a:latin typeface="Courier New" pitchFamily="49" charset="0"/>
                <a:cs typeface="Courier New" pitchFamily="49" charset="0"/>
              </a:rPr>
              <a:t>	Case 5</a:t>
            </a: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"Five"</a:t>
            </a:r>
          </a:p>
          <a:p>
            <a:pPr marL="393192" lvl="1" indent="0">
              <a:buNone/>
            </a:pPr>
            <a:r>
              <a:rPr lang="en-US" dirty="0">
                <a:solidFill>
                  <a:srgbClr val="00B050"/>
                </a:solidFill>
                <a:latin typeface="Courier New" pitchFamily="49" charset="0"/>
                <a:cs typeface="Courier New" pitchFamily="49" charset="0"/>
              </a:rPr>
              <a:t>	Case Else</a:t>
            </a: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"not Five or Four"</a:t>
            </a:r>
          </a:p>
          <a:p>
            <a:pPr marL="393192" lvl="1" indent="0">
              <a:buNone/>
            </a:pPr>
            <a:r>
              <a:rPr lang="en-US" dirty="0">
                <a:solidFill>
                  <a:srgbClr val="00B050"/>
                </a:solidFill>
                <a:latin typeface="Courier New" pitchFamily="49" charset="0"/>
                <a:cs typeface="Courier New" pitchFamily="49" charset="0"/>
              </a:rPr>
              <a:t>End Select</a:t>
            </a:r>
            <a:endParaRPr lang="en-US" dirty="0" smtClean="0">
              <a:solidFill>
                <a:srgbClr val="00B05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Loops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Next Loops -operate till a condition is met</a:t>
            </a:r>
          </a:p>
          <a:p>
            <a:pPr marL="393192" lvl="1" indent="0">
              <a:buNone/>
            </a:pPr>
            <a:r>
              <a:rPr lang="en-US" dirty="0" smtClean="0"/>
              <a:t>Example (will end the loop when I = 5)</a:t>
            </a:r>
            <a:br>
              <a:rPr lang="en-US" dirty="0" smtClean="0"/>
            </a:br>
            <a:r>
              <a:rPr lang="en-US" dirty="0" smtClean="0">
                <a:solidFill>
                  <a:srgbClr val="00B050"/>
                </a:solidFill>
                <a:latin typeface="Courier New" pitchFamily="49" charset="0"/>
                <a:cs typeface="Courier New" pitchFamily="49" charset="0"/>
              </a:rPr>
              <a:t>for </a:t>
            </a:r>
            <a:r>
              <a:rPr lang="en-US" dirty="0">
                <a:solidFill>
                  <a:srgbClr val="00B050"/>
                </a:solidFill>
                <a:latin typeface="Courier New" pitchFamily="49" charset="0"/>
                <a:cs typeface="Courier New" pitchFamily="49" charset="0"/>
              </a:rPr>
              <a:t>I = 0 to 5</a:t>
            </a: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"Number " &amp; I</a:t>
            </a:r>
          </a:p>
          <a:p>
            <a:pPr marL="393192" lvl="1" indent="0">
              <a:buNone/>
            </a:pPr>
            <a:r>
              <a:rPr lang="en-US" dirty="0">
                <a:solidFill>
                  <a:srgbClr val="00B050"/>
                </a:solidFill>
                <a:latin typeface="Courier New" pitchFamily="49" charset="0"/>
                <a:cs typeface="Courier New" pitchFamily="49" charset="0"/>
              </a:rPr>
              <a:t>next</a:t>
            </a:r>
          </a:p>
          <a:p>
            <a:r>
              <a:rPr lang="en-US" dirty="0" smtClean="0"/>
              <a:t>For Each loops –operates till each value in an array has been addressed</a:t>
            </a:r>
            <a:br>
              <a:rPr lang="en-US" dirty="0" smtClean="0"/>
            </a:br>
            <a:r>
              <a:rPr lang="en-US" dirty="0"/>
              <a:t>	</a:t>
            </a:r>
            <a:r>
              <a:rPr lang="en-US" sz="2400" dirty="0">
                <a:solidFill>
                  <a:srgbClr val="00B050"/>
                </a:solidFill>
                <a:latin typeface="Courier New" pitchFamily="49" charset="0"/>
                <a:cs typeface="Courier New" pitchFamily="49" charset="0"/>
              </a:rPr>
              <a:t>Dim cars(2)</a:t>
            </a:r>
          </a:p>
          <a:p>
            <a:pPr>
              <a:buNone/>
            </a:pPr>
            <a:r>
              <a:rPr lang="en-US" sz="2400" dirty="0">
                <a:solidFill>
                  <a:srgbClr val="00B050"/>
                </a:solidFill>
                <a:latin typeface="Courier New" pitchFamily="49" charset="0"/>
                <a:cs typeface="Courier New" pitchFamily="49" charset="0"/>
              </a:rPr>
              <a:t>		cars(0)="Volvo"</a:t>
            </a:r>
          </a:p>
          <a:p>
            <a:pPr>
              <a:buNone/>
            </a:pPr>
            <a:r>
              <a:rPr lang="en-US" sz="2400" dirty="0">
                <a:solidFill>
                  <a:srgbClr val="00B050"/>
                </a:solidFill>
                <a:latin typeface="Courier New" pitchFamily="49" charset="0"/>
                <a:cs typeface="Courier New" pitchFamily="49" charset="0"/>
              </a:rPr>
              <a:t>		cars(1)="Saab"</a:t>
            </a:r>
          </a:p>
          <a:p>
            <a:pPr>
              <a:buNone/>
            </a:pPr>
            <a:r>
              <a:rPr lang="en-US" sz="2400" dirty="0">
                <a:solidFill>
                  <a:srgbClr val="00B050"/>
                </a:solidFill>
                <a:latin typeface="Courier New" pitchFamily="49" charset="0"/>
                <a:cs typeface="Courier New" pitchFamily="49" charset="0"/>
              </a:rPr>
              <a:t>		cars(2)="BMW"</a:t>
            </a:r>
          </a:p>
          <a:p>
            <a:pPr>
              <a:buNone/>
            </a:pPr>
            <a:endParaRPr lang="en-US" sz="2400" dirty="0">
              <a:solidFill>
                <a:srgbClr val="00B050"/>
              </a:solidFill>
              <a:latin typeface="Courier New" pitchFamily="49" charset="0"/>
              <a:cs typeface="Courier New" pitchFamily="49" charset="0"/>
            </a:endParaRPr>
          </a:p>
          <a:p>
            <a:pPr>
              <a:buNone/>
            </a:pPr>
            <a:r>
              <a:rPr lang="en-US" sz="2400" dirty="0">
                <a:solidFill>
                  <a:srgbClr val="00B050"/>
                </a:solidFill>
                <a:latin typeface="Courier New" pitchFamily="49" charset="0"/>
                <a:cs typeface="Courier New" pitchFamily="49" charset="0"/>
              </a:rPr>
              <a:t>		For Each x In cars</a:t>
            </a:r>
          </a:p>
          <a:p>
            <a:pPr>
              <a:buNone/>
            </a:pPr>
            <a:r>
              <a:rPr lang="en-US" sz="2400" dirty="0">
                <a:solidFill>
                  <a:srgbClr val="00B050"/>
                </a:solidFill>
                <a:latin typeface="Courier New" pitchFamily="49" charset="0"/>
                <a:cs typeface="Courier New" pitchFamily="49" charset="0"/>
              </a:rPr>
              <a:t>	 	 </a:t>
            </a:r>
            <a:r>
              <a:rPr lang="en-US" sz="2400" dirty="0" err="1">
                <a:solidFill>
                  <a:srgbClr val="00B050"/>
                </a:solidFill>
                <a:latin typeface="Courier New" pitchFamily="49" charset="0"/>
                <a:cs typeface="Courier New" pitchFamily="49" charset="0"/>
              </a:rPr>
              <a:t>wscript.echo</a:t>
            </a:r>
            <a:r>
              <a:rPr lang="en-US" sz="2400" dirty="0">
                <a:solidFill>
                  <a:srgbClr val="00B050"/>
                </a:solidFill>
                <a:latin typeface="Courier New" pitchFamily="49" charset="0"/>
                <a:cs typeface="Courier New" pitchFamily="49" charset="0"/>
              </a:rPr>
              <a:t> x</a:t>
            </a:r>
          </a:p>
          <a:p>
            <a:pPr>
              <a:buNone/>
            </a:pPr>
            <a:r>
              <a:rPr lang="en-US" sz="2400" dirty="0">
                <a:solidFill>
                  <a:srgbClr val="00B050"/>
                </a:solidFill>
                <a:latin typeface="Courier New" pitchFamily="49" charset="0"/>
                <a:cs typeface="Courier New" pitchFamily="49" charset="0"/>
              </a:rPr>
              <a:t>		Next</a:t>
            </a:r>
            <a:br>
              <a:rPr lang="en-US" sz="2400" dirty="0">
                <a:solidFill>
                  <a:srgbClr val="00B050"/>
                </a:solidFill>
                <a:latin typeface="Courier New" pitchFamily="49" charset="0"/>
                <a:cs typeface="Courier New" pitchFamily="49" charset="0"/>
              </a:rPr>
            </a:br>
            <a:endParaRPr lang="en-US" sz="2400" dirty="0">
              <a:solidFill>
                <a:srgbClr val="00B05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Loops</a:t>
            </a:r>
            <a:endParaRPr lang="en-US" dirty="0"/>
          </a:p>
        </p:txBody>
      </p:sp>
      <p:sp>
        <p:nvSpPr>
          <p:cNvPr id="3" name="Content Placeholder 2"/>
          <p:cNvSpPr>
            <a:spLocks noGrp="1"/>
          </p:cNvSpPr>
          <p:nvPr>
            <p:ph idx="1"/>
          </p:nvPr>
        </p:nvSpPr>
        <p:spPr/>
        <p:txBody>
          <a:bodyPr/>
          <a:lstStyle/>
          <a:p>
            <a:r>
              <a:rPr lang="en-US" dirty="0" smtClean="0"/>
              <a:t>Do While Loops: loops through code until a condition is met</a:t>
            </a:r>
          </a:p>
          <a:p>
            <a:pPr lvl="1"/>
            <a:r>
              <a:rPr lang="en-US" dirty="0" smtClean="0"/>
              <a:t>Example</a:t>
            </a:r>
            <a:br>
              <a:rPr lang="en-US" dirty="0" smtClean="0"/>
            </a:br>
            <a:r>
              <a:rPr lang="en-US" dirty="0" smtClean="0">
                <a:solidFill>
                  <a:srgbClr val="00B050"/>
                </a:solidFill>
              </a:rPr>
              <a:t> </a:t>
            </a:r>
            <a:r>
              <a:rPr lang="en-US" dirty="0" err="1" smtClean="0">
                <a:solidFill>
                  <a:srgbClr val="00B050"/>
                </a:solidFill>
              </a:rPr>
              <a:t>i</a:t>
            </a:r>
            <a:r>
              <a:rPr lang="en-US" dirty="0" smtClean="0">
                <a:solidFill>
                  <a:srgbClr val="00B050"/>
                </a:solidFill>
              </a:rPr>
              <a:t>=0</a:t>
            </a:r>
          </a:p>
          <a:p>
            <a:pPr lvl="1">
              <a:buNone/>
            </a:pPr>
            <a:r>
              <a:rPr lang="en-US" dirty="0" smtClean="0">
                <a:solidFill>
                  <a:srgbClr val="00B050"/>
                </a:solidFill>
              </a:rPr>
              <a:t>	Do While </a:t>
            </a:r>
            <a:r>
              <a:rPr lang="en-US" dirty="0" err="1" smtClean="0">
                <a:solidFill>
                  <a:srgbClr val="00B050"/>
                </a:solidFill>
              </a:rPr>
              <a:t>i</a:t>
            </a:r>
            <a:r>
              <a:rPr lang="en-US" dirty="0" smtClean="0">
                <a:solidFill>
                  <a:srgbClr val="00B050"/>
                </a:solidFill>
              </a:rPr>
              <a:t> &lt; 10</a:t>
            </a:r>
          </a:p>
          <a:p>
            <a:pPr lvl="1">
              <a:buNone/>
            </a:pPr>
            <a:r>
              <a:rPr lang="en-US" dirty="0" smtClean="0">
                <a:solidFill>
                  <a:srgbClr val="00B050"/>
                </a:solidFill>
              </a:rPr>
              <a:t>	  </a:t>
            </a:r>
            <a:r>
              <a:rPr lang="en-US" dirty="0" err="1" smtClean="0">
                <a:solidFill>
                  <a:srgbClr val="00B050"/>
                </a:solidFill>
              </a:rPr>
              <a:t>wscript.echo</a:t>
            </a:r>
            <a:r>
              <a:rPr lang="en-US" dirty="0" smtClean="0">
                <a:solidFill>
                  <a:srgbClr val="00B050"/>
                </a:solidFill>
              </a:rPr>
              <a:t> </a:t>
            </a:r>
            <a:r>
              <a:rPr lang="en-US" dirty="0" err="1" smtClean="0">
                <a:solidFill>
                  <a:srgbClr val="00B050"/>
                </a:solidFill>
              </a:rPr>
              <a:t>i</a:t>
            </a:r>
            <a:endParaRPr lang="en-US" dirty="0" smtClean="0">
              <a:solidFill>
                <a:srgbClr val="00B050"/>
              </a:solidFill>
            </a:endParaRPr>
          </a:p>
          <a:p>
            <a:pPr lvl="1">
              <a:buNone/>
            </a:pPr>
            <a:r>
              <a:rPr lang="en-US" dirty="0" smtClean="0">
                <a:solidFill>
                  <a:srgbClr val="00B050"/>
                </a:solidFill>
              </a:rPr>
              <a:t>	  </a:t>
            </a:r>
            <a:r>
              <a:rPr lang="en-US" dirty="0" err="1" smtClean="0">
                <a:solidFill>
                  <a:srgbClr val="00B050"/>
                </a:solidFill>
              </a:rPr>
              <a:t>i</a:t>
            </a:r>
            <a:r>
              <a:rPr lang="en-US" dirty="0" smtClean="0">
                <a:solidFill>
                  <a:srgbClr val="00B050"/>
                </a:solidFill>
              </a:rPr>
              <a:t>=i+1</a:t>
            </a:r>
          </a:p>
          <a:p>
            <a:pPr lvl="1">
              <a:buNone/>
            </a:pPr>
            <a:r>
              <a:rPr lang="en-US" dirty="0" smtClean="0">
                <a:solidFill>
                  <a:srgbClr val="00B050"/>
                </a:solidFill>
              </a:rPr>
              <a:t>	Loop</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VBScript: Delete Network Printers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networked printer over a WAN link will slow down a computer system. It is important to try and delete these printers before mapping any new ones. Here's the code to do it</a:t>
            </a:r>
          </a:p>
          <a:p>
            <a:pPr>
              <a:buNone/>
            </a:pPr>
            <a:endParaRPr lang="en-US" dirty="0"/>
          </a:p>
          <a:p>
            <a:pPr>
              <a:buNone/>
            </a:pPr>
            <a:r>
              <a:rPr lang="en-US" sz="1900" dirty="0" smtClean="0">
                <a:solidFill>
                  <a:srgbClr val="00B050"/>
                </a:solidFill>
                <a:latin typeface="Courier New" pitchFamily="49" charset="0"/>
                <a:cs typeface="Courier New" pitchFamily="49" charset="0"/>
              </a:rPr>
              <a:t>Set </a:t>
            </a:r>
            <a:r>
              <a:rPr lang="en-US" sz="1900" dirty="0" err="1">
                <a:solidFill>
                  <a:srgbClr val="00B050"/>
                </a:solidFill>
                <a:latin typeface="Courier New" pitchFamily="49" charset="0"/>
                <a:cs typeface="Courier New" pitchFamily="49" charset="0"/>
              </a:rPr>
              <a:t>objNetwork</a:t>
            </a:r>
            <a:r>
              <a:rPr lang="en-US" sz="1900" dirty="0">
                <a:solidFill>
                  <a:srgbClr val="00B050"/>
                </a:solidFill>
                <a:latin typeface="Courier New" pitchFamily="49" charset="0"/>
                <a:cs typeface="Courier New" pitchFamily="49" charset="0"/>
              </a:rPr>
              <a:t> = </a:t>
            </a:r>
            <a:r>
              <a:rPr lang="en-US" sz="1900" dirty="0" err="1">
                <a:solidFill>
                  <a:srgbClr val="00B050"/>
                </a:solidFill>
                <a:latin typeface="Courier New" pitchFamily="49" charset="0"/>
                <a:cs typeface="Courier New" pitchFamily="49" charset="0"/>
              </a:rPr>
              <a:t>CreateObject</a:t>
            </a:r>
            <a:r>
              <a:rPr lang="en-US" sz="1900" dirty="0">
                <a:solidFill>
                  <a:srgbClr val="00B050"/>
                </a:solidFill>
                <a:latin typeface="Courier New" pitchFamily="49" charset="0"/>
                <a:cs typeface="Courier New" pitchFamily="49" charset="0"/>
              </a:rPr>
              <a:t> ("</a:t>
            </a:r>
            <a:r>
              <a:rPr lang="en-US" sz="1900" dirty="0" err="1">
                <a:solidFill>
                  <a:srgbClr val="00B050"/>
                </a:solidFill>
                <a:latin typeface="Courier New" pitchFamily="49" charset="0"/>
                <a:cs typeface="Courier New" pitchFamily="49" charset="0"/>
              </a:rPr>
              <a:t>Wscript.network</a:t>
            </a:r>
            <a:r>
              <a:rPr lang="en-US" sz="1900" dirty="0">
                <a:solidFill>
                  <a:srgbClr val="00B050"/>
                </a:solidFill>
                <a:latin typeface="Courier New" pitchFamily="49" charset="0"/>
                <a:cs typeface="Courier New" pitchFamily="49" charset="0"/>
              </a:rPr>
              <a:t>")</a:t>
            </a:r>
          </a:p>
          <a:p>
            <a:pPr>
              <a:buNone/>
            </a:pPr>
            <a:r>
              <a:rPr lang="en-US" sz="1900" dirty="0">
                <a:solidFill>
                  <a:srgbClr val="00B050"/>
                </a:solidFill>
                <a:latin typeface="Courier New" pitchFamily="49" charset="0"/>
                <a:cs typeface="Courier New" pitchFamily="49" charset="0"/>
              </a:rPr>
              <a:t>Set </a:t>
            </a:r>
            <a:r>
              <a:rPr lang="en-US" sz="1900" dirty="0" err="1">
                <a:solidFill>
                  <a:srgbClr val="00B050"/>
                </a:solidFill>
                <a:latin typeface="Courier New" pitchFamily="49" charset="0"/>
                <a:cs typeface="Courier New" pitchFamily="49" charset="0"/>
              </a:rPr>
              <a:t>objPrinter</a:t>
            </a:r>
            <a:r>
              <a:rPr lang="en-US" sz="1900" dirty="0">
                <a:solidFill>
                  <a:srgbClr val="00B050"/>
                </a:solidFill>
                <a:latin typeface="Courier New" pitchFamily="49" charset="0"/>
                <a:cs typeface="Courier New" pitchFamily="49" charset="0"/>
              </a:rPr>
              <a:t> = </a:t>
            </a:r>
            <a:r>
              <a:rPr lang="en-US" sz="1900" dirty="0" err="1">
                <a:solidFill>
                  <a:srgbClr val="00B050"/>
                </a:solidFill>
                <a:latin typeface="Courier New" pitchFamily="49" charset="0"/>
                <a:cs typeface="Courier New" pitchFamily="49" charset="0"/>
              </a:rPr>
              <a:t>objNetwork.enumprinterconnections</a:t>
            </a:r>
            <a:endParaRPr lang="en-US" sz="1900" dirty="0">
              <a:solidFill>
                <a:srgbClr val="00B050"/>
              </a:solidFill>
              <a:latin typeface="Courier New" pitchFamily="49" charset="0"/>
              <a:cs typeface="Courier New" pitchFamily="49" charset="0"/>
            </a:endParaRPr>
          </a:p>
          <a:p>
            <a:pPr>
              <a:buNone/>
            </a:pPr>
            <a:r>
              <a:rPr lang="en-US" sz="1900" dirty="0" err="1">
                <a:solidFill>
                  <a:srgbClr val="00B050"/>
                </a:solidFill>
                <a:latin typeface="Courier New" pitchFamily="49" charset="0"/>
                <a:cs typeface="Courier New" pitchFamily="49" charset="0"/>
              </a:rPr>
              <a:t>Printerflag</a:t>
            </a:r>
            <a:r>
              <a:rPr lang="en-US" sz="1900" dirty="0">
                <a:solidFill>
                  <a:srgbClr val="00B050"/>
                </a:solidFill>
                <a:latin typeface="Courier New" pitchFamily="49" charset="0"/>
                <a:cs typeface="Courier New" pitchFamily="49" charset="0"/>
              </a:rPr>
              <a:t>=false</a:t>
            </a:r>
          </a:p>
          <a:p>
            <a:pPr>
              <a:buNone/>
            </a:pPr>
            <a:r>
              <a:rPr lang="en-US" sz="1900" dirty="0">
                <a:solidFill>
                  <a:srgbClr val="00B050"/>
                </a:solidFill>
                <a:latin typeface="Courier New" pitchFamily="49" charset="0"/>
                <a:cs typeface="Courier New" pitchFamily="49" charset="0"/>
              </a:rPr>
              <a:t>For I = 0 to </a:t>
            </a:r>
            <a:r>
              <a:rPr lang="en-US" sz="1900" dirty="0" err="1">
                <a:solidFill>
                  <a:srgbClr val="00B050"/>
                </a:solidFill>
                <a:latin typeface="Courier New" pitchFamily="49" charset="0"/>
                <a:cs typeface="Courier New" pitchFamily="49" charset="0"/>
              </a:rPr>
              <a:t>objPrinter.count</a:t>
            </a:r>
            <a:r>
              <a:rPr lang="en-US" sz="1900" dirty="0">
                <a:solidFill>
                  <a:srgbClr val="00B050"/>
                </a:solidFill>
                <a:latin typeface="Courier New" pitchFamily="49" charset="0"/>
                <a:cs typeface="Courier New" pitchFamily="49" charset="0"/>
              </a:rPr>
              <a:t> -1 Step 2</a:t>
            </a:r>
          </a:p>
          <a:p>
            <a:pPr>
              <a:buNone/>
            </a:pPr>
            <a:r>
              <a:rPr lang="en-US" sz="1900" dirty="0">
                <a:solidFill>
                  <a:srgbClr val="00B050"/>
                </a:solidFill>
                <a:latin typeface="Courier New" pitchFamily="49" charset="0"/>
                <a:cs typeface="Courier New" pitchFamily="49" charset="0"/>
              </a:rPr>
              <a:t>  if left(</a:t>
            </a:r>
            <a:r>
              <a:rPr lang="en-US" sz="1900" dirty="0" err="1">
                <a:solidFill>
                  <a:srgbClr val="00B050"/>
                </a:solidFill>
                <a:latin typeface="Courier New" pitchFamily="49" charset="0"/>
                <a:cs typeface="Courier New" pitchFamily="49" charset="0"/>
              </a:rPr>
              <a:t>objPrinter.item</a:t>
            </a:r>
            <a:r>
              <a:rPr lang="en-US" sz="1900" dirty="0">
                <a:solidFill>
                  <a:srgbClr val="00B050"/>
                </a:solidFill>
                <a:latin typeface="Courier New" pitchFamily="49" charset="0"/>
                <a:cs typeface="Courier New" pitchFamily="49" charset="0"/>
              </a:rPr>
              <a:t>(i+1), 2) ="\\" Then</a:t>
            </a:r>
          </a:p>
          <a:p>
            <a:pPr>
              <a:buNone/>
            </a:pPr>
            <a:r>
              <a:rPr lang="en-US" sz="1900" dirty="0">
                <a:solidFill>
                  <a:srgbClr val="00B050"/>
                </a:solidFill>
                <a:latin typeface="Courier New" pitchFamily="49" charset="0"/>
                <a:cs typeface="Courier New" pitchFamily="49" charset="0"/>
              </a:rPr>
              <a:t>	on error resume next</a:t>
            </a:r>
          </a:p>
          <a:p>
            <a:pPr>
              <a:buNone/>
            </a:pPr>
            <a:r>
              <a:rPr lang="en-US" sz="1900" dirty="0">
                <a:solidFill>
                  <a:srgbClr val="00B050"/>
                </a:solidFill>
                <a:latin typeface="Courier New" pitchFamily="49" charset="0"/>
                <a:cs typeface="Courier New" pitchFamily="49" charset="0"/>
              </a:rPr>
              <a:t>	</a:t>
            </a:r>
            <a:r>
              <a:rPr lang="en-US" sz="1900" dirty="0" err="1">
                <a:solidFill>
                  <a:srgbClr val="00B050"/>
                </a:solidFill>
                <a:latin typeface="Courier New" pitchFamily="49" charset="0"/>
                <a:cs typeface="Courier New" pitchFamily="49" charset="0"/>
              </a:rPr>
              <a:t>objNetwork.RemovePrinterConnection</a:t>
            </a:r>
            <a:r>
              <a:rPr lang="en-US" sz="1900" dirty="0">
                <a:solidFill>
                  <a:srgbClr val="00B050"/>
                </a:solidFill>
                <a:latin typeface="Courier New" pitchFamily="49" charset="0"/>
                <a:cs typeface="Courier New" pitchFamily="49" charset="0"/>
              </a:rPr>
              <a:t> </a:t>
            </a:r>
            <a:r>
              <a:rPr lang="en-US" sz="1900" dirty="0" err="1">
                <a:solidFill>
                  <a:srgbClr val="00B050"/>
                </a:solidFill>
                <a:latin typeface="Courier New" pitchFamily="49" charset="0"/>
                <a:cs typeface="Courier New" pitchFamily="49" charset="0"/>
              </a:rPr>
              <a:t>objPrinter.item</a:t>
            </a:r>
            <a:r>
              <a:rPr lang="en-US" sz="1900" dirty="0">
                <a:solidFill>
                  <a:srgbClr val="00B050"/>
                </a:solidFill>
                <a:latin typeface="Courier New" pitchFamily="49" charset="0"/>
                <a:cs typeface="Courier New" pitchFamily="49" charset="0"/>
              </a:rPr>
              <a:t>(i+1)</a:t>
            </a:r>
          </a:p>
          <a:p>
            <a:pPr>
              <a:buNone/>
            </a:pPr>
            <a:r>
              <a:rPr lang="en-US" sz="1900" dirty="0">
                <a:solidFill>
                  <a:srgbClr val="00B050"/>
                </a:solidFill>
                <a:latin typeface="Courier New" pitchFamily="49" charset="0"/>
                <a:cs typeface="Courier New" pitchFamily="49" charset="0"/>
              </a:rPr>
              <a:t>	on error </a:t>
            </a:r>
            <a:r>
              <a:rPr lang="en-US" sz="1900" dirty="0" err="1">
                <a:solidFill>
                  <a:srgbClr val="00B050"/>
                </a:solidFill>
                <a:latin typeface="Courier New" pitchFamily="49" charset="0"/>
                <a:cs typeface="Courier New" pitchFamily="49" charset="0"/>
              </a:rPr>
              <a:t>Goto</a:t>
            </a:r>
            <a:r>
              <a:rPr lang="en-US" sz="1900" dirty="0">
                <a:solidFill>
                  <a:srgbClr val="00B050"/>
                </a:solidFill>
                <a:latin typeface="Courier New" pitchFamily="49" charset="0"/>
                <a:cs typeface="Courier New" pitchFamily="49" charset="0"/>
              </a:rPr>
              <a:t> 0</a:t>
            </a:r>
          </a:p>
          <a:p>
            <a:pPr>
              <a:buNone/>
            </a:pPr>
            <a:r>
              <a:rPr lang="en-US" sz="1900" dirty="0">
                <a:solidFill>
                  <a:srgbClr val="00B050"/>
                </a:solidFill>
                <a:latin typeface="Courier New" pitchFamily="49" charset="0"/>
                <a:cs typeface="Courier New" pitchFamily="49" charset="0"/>
              </a:rPr>
              <a:t>  End if</a:t>
            </a:r>
          </a:p>
          <a:p>
            <a:pPr>
              <a:buNone/>
            </a:pPr>
            <a:r>
              <a:rPr lang="en-US" sz="1900" dirty="0">
                <a:solidFill>
                  <a:srgbClr val="00B050"/>
                </a:solidFill>
                <a:latin typeface="Courier New" pitchFamily="49" charset="0"/>
                <a:cs typeface="Courier New" pitchFamily="49" charset="0"/>
              </a:rPr>
              <a:t>Next</a:t>
            </a:r>
            <a:endParaRPr lang="en-US" dirty="0" smtClean="0">
              <a:solidFill>
                <a:srgbClr val="00B05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Mapping a printer</a:t>
            </a:r>
            <a:endParaRPr lang="en-US" dirty="0"/>
          </a:p>
        </p:txBody>
      </p:sp>
      <p:sp>
        <p:nvSpPr>
          <p:cNvPr id="3" name="Content Placeholder 2"/>
          <p:cNvSpPr>
            <a:spLocks noGrp="1"/>
          </p:cNvSpPr>
          <p:nvPr>
            <p:ph idx="1"/>
          </p:nvPr>
        </p:nvSpPr>
        <p:spPr/>
        <p:txBody>
          <a:bodyPr/>
          <a:lstStyle/>
          <a:p>
            <a:r>
              <a:rPr lang="en-US" dirty="0" smtClean="0"/>
              <a:t>First, set the network script variable object</a:t>
            </a:r>
            <a:br>
              <a:rPr lang="en-US" dirty="0" smtClean="0"/>
            </a:br>
            <a:r>
              <a:rPr lang="en-US" sz="1200" dirty="0" smtClean="0">
                <a:solidFill>
                  <a:srgbClr val="00B050"/>
                </a:solidFill>
                <a:latin typeface="Courier New" pitchFamily="49" charset="0"/>
                <a:cs typeface="Courier New" pitchFamily="49" charset="0"/>
              </a:rPr>
              <a:t> </a:t>
            </a:r>
            <a:r>
              <a:rPr lang="en-US" sz="1400" dirty="0" smtClean="0">
                <a:solidFill>
                  <a:srgbClr val="00B050"/>
                </a:solidFill>
                <a:latin typeface="Courier New" pitchFamily="49" charset="0"/>
                <a:cs typeface="Courier New" pitchFamily="49" charset="0"/>
              </a:rPr>
              <a:t>Set </a:t>
            </a:r>
            <a:r>
              <a:rPr lang="en-US" sz="1400" dirty="0" err="1" smtClean="0">
                <a:solidFill>
                  <a:srgbClr val="00B050"/>
                </a:solidFill>
                <a:latin typeface="Courier New" pitchFamily="49" charset="0"/>
                <a:cs typeface="Courier New" pitchFamily="49" charset="0"/>
              </a:rPr>
              <a:t>WshNetwork</a:t>
            </a:r>
            <a:r>
              <a:rPr lang="en-US" sz="1400" dirty="0" smtClean="0">
                <a:solidFill>
                  <a:srgbClr val="00B050"/>
                </a:solidFill>
                <a:latin typeface="Courier New" pitchFamily="49" charset="0"/>
                <a:cs typeface="Courier New" pitchFamily="49" charset="0"/>
              </a:rPr>
              <a:t> = </a:t>
            </a:r>
            <a:r>
              <a:rPr lang="en-US" sz="1400" dirty="0" err="1" smtClean="0">
                <a:solidFill>
                  <a:srgbClr val="00B050"/>
                </a:solidFill>
                <a:latin typeface="Courier New" pitchFamily="49" charset="0"/>
                <a:cs typeface="Courier New" pitchFamily="49" charset="0"/>
              </a:rPr>
              <a:t>CreateObject</a:t>
            </a:r>
            <a:r>
              <a:rPr lang="en-US" sz="1400" dirty="0" smtClean="0">
                <a:solidFill>
                  <a:srgbClr val="00B050"/>
                </a:solidFill>
                <a:latin typeface="Courier New" pitchFamily="49" charset="0"/>
                <a:cs typeface="Courier New" pitchFamily="49" charset="0"/>
              </a:rPr>
              <a:t>("</a:t>
            </a:r>
            <a:r>
              <a:rPr lang="en-US" sz="1400" dirty="0" err="1" smtClean="0">
                <a:solidFill>
                  <a:srgbClr val="00B050"/>
                </a:solidFill>
                <a:latin typeface="Courier New" pitchFamily="49" charset="0"/>
                <a:cs typeface="Courier New" pitchFamily="49" charset="0"/>
              </a:rPr>
              <a:t>WScript.Network</a:t>
            </a:r>
            <a:r>
              <a:rPr lang="en-US" sz="1400" dirty="0" smtClean="0">
                <a:solidFill>
                  <a:srgbClr val="00B050"/>
                </a:solidFill>
                <a:latin typeface="Courier New" pitchFamily="49" charset="0"/>
                <a:cs typeface="Courier New" pitchFamily="49" charset="0"/>
              </a:rPr>
              <a:t>")</a:t>
            </a:r>
            <a:endParaRPr lang="en-US" sz="1400" dirty="0" smtClean="0">
              <a:latin typeface="Courier New" pitchFamily="49" charset="0"/>
              <a:cs typeface="Courier New" pitchFamily="49" charset="0"/>
            </a:endParaRPr>
          </a:p>
          <a:p>
            <a:r>
              <a:rPr lang="en-US" dirty="0" smtClean="0"/>
              <a:t>Next, you add the printer and define the drivers used</a:t>
            </a:r>
          </a:p>
          <a:p>
            <a:pPr>
              <a:buNone/>
            </a:pPr>
            <a:r>
              <a:rPr lang="en-US" sz="1400" dirty="0" err="1" smtClean="0">
                <a:solidFill>
                  <a:srgbClr val="00B050"/>
                </a:solidFill>
                <a:latin typeface="Courier New" pitchFamily="49" charset="0"/>
                <a:cs typeface="Courier New" pitchFamily="49" charset="0"/>
              </a:rPr>
              <a:t>WshNetwork.AddWindowsPrinterConnection</a:t>
            </a:r>
            <a:r>
              <a:rPr lang="en-US" sz="1400" dirty="0" smtClean="0">
                <a:solidFill>
                  <a:srgbClr val="00B050"/>
                </a:solidFill>
                <a:latin typeface="Courier New" pitchFamily="49" charset="0"/>
                <a:cs typeface="Courier New" pitchFamily="49" charset="0"/>
              </a:rPr>
              <a:t> "\\PS01.domain.net\printer",  "HP LaserJet 1200 Series PCL" </a:t>
            </a:r>
            <a:endParaRPr lang="en-US" sz="4000" dirty="0" smtClean="0">
              <a:solidFill>
                <a:srgbClr val="00B050"/>
              </a:solidFill>
              <a:latin typeface="Courier New" pitchFamily="49" charset="0"/>
              <a:cs typeface="Courier New" pitchFamily="49" charset="0"/>
            </a:endParaRPr>
          </a:p>
          <a:p>
            <a:r>
              <a:rPr lang="en-US" dirty="0" smtClean="0"/>
              <a:t>You can then set the printer as a default printer </a:t>
            </a:r>
            <a:br>
              <a:rPr lang="en-US" dirty="0" smtClean="0"/>
            </a:br>
            <a:r>
              <a:rPr lang="en-US" sz="1400" dirty="0" err="1" smtClean="0">
                <a:solidFill>
                  <a:srgbClr val="00B050"/>
                </a:solidFill>
                <a:latin typeface="Courier New" pitchFamily="49" charset="0"/>
                <a:cs typeface="Courier New" pitchFamily="49" charset="0"/>
              </a:rPr>
              <a:t>WshNetwork.SetDefaultPrinter</a:t>
            </a:r>
            <a:r>
              <a:rPr lang="en-US" sz="1400" dirty="0" smtClean="0">
                <a:solidFill>
                  <a:srgbClr val="00B050"/>
                </a:solidFill>
                <a:latin typeface="Courier New" pitchFamily="49" charset="0"/>
                <a:cs typeface="Courier New" pitchFamily="49" charset="0"/>
              </a:rPr>
              <a:t> "\\PS01.domain.net\printer"</a:t>
            </a:r>
            <a:endParaRPr lang="en-US" sz="1400" dirty="0">
              <a:solidFill>
                <a:srgbClr val="00B05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VBScript: Remove Network Drives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In a logon script, it is important to </a:t>
            </a:r>
            <a:r>
              <a:rPr lang="en-US" dirty="0" err="1" smtClean="0"/>
              <a:t>unmap</a:t>
            </a:r>
            <a:r>
              <a:rPr lang="en-US" dirty="0" smtClean="0"/>
              <a:t> all network drives prior to mapping the new ones. Reason being, a mapped network drive over a WAN link slows down the user computer. </a:t>
            </a:r>
            <a:br>
              <a:rPr lang="en-US" dirty="0" smtClean="0"/>
            </a:br>
            <a:r>
              <a:rPr lang="en-US" sz="1900" dirty="0">
                <a:solidFill>
                  <a:srgbClr val="00B050"/>
                </a:solidFill>
                <a:latin typeface="Courier New" pitchFamily="49" charset="0"/>
                <a:cs typeface="Courier New" pitchFamily="49" charset="0"/>
              </a:rPr>
              <a:t>'Dim </a:t>
            </a:r>
            <a:r>
              <a:rPr lang="en-US" sz="1900" dirty="0" err="1">
                <a:solidFill>
                  <a:srgbClr val="00B050"/>
                </a:solidFill>
                <a:latin typeface="Courier New" pitchFamily="49" charset="0"/>
                <a:cs typeface="Courier New" pitchFamily="49" charset="0"/>
              </a:rPr>
              <a:t>wshNetwork</a:t>
            </a:r>
            <a:endParaRPr lang="en-US" sz="1900" dirty="0">
              <a:solidFill>
                <a:srgbClr val="00B050"/>
              </a:solidFill>
              <a:latin typeface="Courier New" pitchFamily="49" charset="0"/>
              <a:cs typeface="Courier New" pitchFamily="49" charset="0"/>
            </a:endParaRPr>
          </a:p>
          <a:p>
            <a:pPr marL="0" indent="0">
              <a:buNone/>
            </a:pPr>
            <a:r>
              <a:rPr lang="en-US" sz="1900" dirty="0">
                <a:solidFill>
                  <a:srgbClr val="00B050"/>
                </a:solidFill>
                <a:latin typeface="Courier New" pitchFamily="49" charset="0"/>
                <a:cs typeface="Courier New" pitchFamily="49" charset="0"/>
              </a:rPr>
              <a:t>Set </a:t>
            </a:r>
            <a:r>
              <a:rPr lang="en-US" sz="1900" dirty="0" err="1">
                <a:solidFill>
                  <a:srgbClr val="00B050"/>
                </a:solidFill>
                <a:latin typeface="Courier New" pitchFamily="49" charset="0"/>
                <a:cs typeface="Courier New" pitchFamily="49" charset="0"/>
              </a:rPr>
              <a:t>wshNetwork</a:t>
            </a:r>
            <a:r>
              <a:rPr lang="en-US" sz="1900" dirty="0">
                <a:solidFill>
                  <a:srgbClr val="00B050"/>
                </a:solidFill>
                <a:latin typeface="Courier New" pitchFamily="49" charset="0"/>
                <a:cs typeface="Courier New" pitchFamily="49" charset="0"/>
              </a:rPr>
              <a:t> = </a:t>
            </a:r>
            <a:r>
              <a:rPr lang="en-US" sz="1900" dirty="0" err="1">
                <a:solidFill>
                  <a:srgbClr val="00B050"/>
                </a:solidFill>
                <a:latin typeface="Courier New" pitchFamily="49" charset="0"/>
                <a:cs typeface="Courier New" pitchFamily="49" charset="0"/>
              </a:rPr>
              <a:t>CreateObject</a:t>
            </a:r>
            <a:r>
              <a:rPr lang="en-US" sz="1900" dirty="0">
                <a:solidFill>
                  <a:srgbClr val="00B050"/>
                </a:solidFill>
                <a:latin typeface="Courier New" pitchFamily="49" charset="0"/>
                <a:cs typeface="Courier New" pitchFamily="49" charset="0"/>
              </a:rPr>
              <a:t>("</a:t>
            </a:r>
            <a:r>
              <a:rPr lang="en-US" sz="1900" dirty="0" err="1">
                <a:solidFill>
                  <a:srgbClr val="00B050"/>
                </a:solidFill>
                <a:latin typeface="Courier New" pitchFamily="49" charset="0"/>
                <a:cs typeface="Courier New" pitchFamily="49" charset="0"/>
              </a:rPr>
              <a:t>Wscript.network</a:t>
            </a:r>
            <a:r>
              <a:rPr lang="en-US" sz="1900" dirty="0">
                <a:solidFill>
                  <a:srgbClr val="00B050"/>
                </a:solidFill>
                <a:latin typeface="Courier New" pitchFamily="49" charset="0"/>
                <a:cs typeface="Courier New" pitchFamily="49" charset="0"/>
              </a:rPr>
              <a:t>")</a:t>
            </a:r>
          </a:p>
          <a:p>
            <a:pPr marL="0" indent="0">
              <a:buNone/>
            </a:pPr>
            <a:r>
              <a:rPr lang="en-US" sz="1900" dirty="0">
                <a:solidFill>
                  <a:srgbClr val="00B050"/>
                </a:solidFill>
                <a:latin typeface="Courier New" pitchFamily="49" charset="0"/>
                <a:cs typeface="Courier New" pitchFamily="49" charset="0"/>
              </a:rPr>
              <a:t>Dim </a:t>
            </a:r>
            <a:r>
              <a:rPr lang="en-US" sz="1900" dirty="0" err="1">
                <a:solidFill>
                  <a:srgbClr val="00B050"/>
                </a:solidFill>
                <a:latin typeface="Courier New" pitchFamily="49" charset="0"/>
                <a:cs typeface="Courier New" pitchFamily="49" charset="0"/>
              </a:rPr>
              <a:t>bForce</a:t>
            </a:r>
            <a:r>
              <a:rPr lang="en-US" sz="1900" dirty="0">
                <a:solidFill>
                  <a:srgbClr val="00B050"/>
                </a:solidFill>
                <a:latin typeface="Courier New" pitchFamily="49" charset="0"/>
                <a:cs typeface="Courier New" pitchFamily="49" charset="0"/>
              </a:rPr>
              <a:t>, </a:t>
            </a:r>
            <a:r>
              <a:rPr lang="en-US" sz="1900" dirty="0" err="1">
                <a:solidFill>
                  <a:srgbClr val="00B050"/>
                </a:solidFill>
                <a:latin typeface="Courier New" pitchFamily="49" charset="0"/>
                <a:cs typeface="Courier New" pitchFamily="49" charset="0"/>
              </a:rPr>
              <a:t>bUpdateProfile</a:t>
            </a:r>
            <a:endParaRPr lang="en-US" sz="1900" dirty="0">
              <a:solidFill>
                <a:srgbClr val="00B050"/>
              </a:solidFill>
              <a:latin typeface="Courier New" pitchFamily="49" charset="0"/>
              <a:cs typeface="Courier New" pitchFamily="49" charset="0"/>
            </a:endParaRPr>
          </a:p>
          <a:p>
            <a:pPr marL="0" indent="0">
              <a:buNone/>
            </a:pPr>
            <a:r>
              <a:rPr lang="en-US" sz="1900" dirty="0" err="1">
                <a:solidFill>
                  <a:srgbClr val="00B050"/>
                </a:solidFill>
                <a:latin typeface="Courier New" pitchFamily="49" charset="0"/>
                <a:cs typeface="Courier New" pitchFamily="49" charset="0"/>
              </a:rPr>
              <a:t>bForce</a:t>
            </a:r>
            <a:r>
              <a:rPr lang="en-US" sz="1900" dirty="0">
                <a:solidFill>
                  <a:srgbClr val="00B050"/>
                </a:solidFill>
                <a:latin typeface="Courier New" pitchFamily="49" charset="0"/>
                <a:cs typeface="Courier New" pitchFamily="49" charset="0"/>
              </a:rPr>
              <a:t> = True</a:t>
            </a:r>
          </a:p>
          <a:p>
            <a:pPr marL="0" indent="0">
              <a:buNone/>
            </a:pPr>
            <a:r>
              <a:rPr lang="en-US" sz="1900" dirty="0" err="1">
                <a:solidFill>
                  <a:srgbClr val="00B050"/>
                </a:solidFill>
                <a:latin typeface="Courier New" pitchFamily="49" charset="0"/>
                <a:cs typeface="Courier New" pitchFamily="49" charset="0"/>
              </a:rPr>
              <a:t>bUpdateProfile</a:t>
            </a:r>
            <a:r>
              <a:rPr lang="en-US" sz="1900" dirty="0">
                <a:solidFill>
                  <a:srgbClr val="00B050"/>
                </a:solidFill>
                <a:latin typeface="Courier New" pitchFamily="49" charset="0"/>
                <a:cs typeface="Courier New" pitchFamily="49" charset="0"/>
              </a:rPr>
              <a:t> = True</a:t>
            </a:r>
          </a:p>
          <a:p>
            <a:pPr marL="0" indent="0">
              <a:buNone/>
            </a:pPr>
            <a:r>
              <a:rPr lang="en-US" sz="1900" dirty="0">
                <a:solidFill>
                  <a:srgbClr val="00B050"/>
                </a:solidFill>
                <a:latin typeface="Courier New" pitchFamily="49" charset="0"/>
                <a:cs typeface="Courier New" pitchFamily="49" charset="0"/>
              </a:rPr>
              <a:t>On Error Resume Next                    </a:t>
            </a:r>
          </a:p>
          <a:p>
            <a:pPr marL="0" indent="0">
              <a:buNone/>
            </a:pPr>
            <a:r>
              <a:rPr lang="en-US" sz="1900" dirty="0" smtClean="0">
                <a:solidFill>
                  <a:srgbClr val="00B050"/>
                </a:solidFill>
                <a:latin typeface="Courier New" pitchFamily="49" charset="0"/>
                <a:cs typeface="Courier New" pitchFamily="49" charset="0"/>
              </a:rPr>
              <a:t>' </a:t>
            </a:r>
            <a:r>
              <a:rPr lang="en-US" sz="1900" dirty="0">
                <a:solidFill>
                  <a:srgbClr val="00B050"/>
                </a:solidFill>
                <a:latin typeface="Courier New" pitchFamily="49" charset="0"/>
                <a:cs typeface="Courier New" pitchFamily="49" charset="0"/>
              </a:rPr>
              <a:t>Prevents the user from seeing an error if drive doesn't </a:t>
            </a:r>
            <a:r>
              <a:rPr lang="en-US" sz="1900" dirty="0" smtClean="0">
                <a:solidFill>
                  <a:srgbClr val="00B050"/>
                </a:solidFill>
                <a:latin typeface="Courier New" pitchFamily="49" charset="0"/>
                <a:cs typeface="Courier New" pitchFamily="49" charset="0"/>
              </a:rPr>
              <a:t>exist</a:t>
            </a:r>
          </a:p>
          <a:p>
            <a:pPr marL="0" indent="0">
              <a:buNone/>
            </a:pPr>
            <a:r>
              <a:rPr lang="en-US" dirty="0" smtClean="0"/>
              <a:t>Do this code for every letter in the alphabet above F</a:t>
            </a:r>
            <a:br>
              <a:rPr lang="en-US" dirty="0" smtClean="0"/>
            </a:br>
            <a:r>
              <a:rPr lang="en-US" sz="1900" dirty="0" smtClean="0">
                <a:solidFill>
                  <a:srgbClr val="00B050"/>
                </a:solidFill>
              </a:rPr>
              <a:t> </a:t>
            </a:r>
            <a:r>
              <a:rPr lang="en-US" sz="1900" dirty="0" err="1">
                <a:solidFill>
                  <a:srgbClr val="00B050"/>
                </a:solidFill>
                <a:latin typeface="Courier New" pitchFamily="49" charset="0"/>
                <a:cs typeface="Courier New" pitchFamily="49" charset="0"/>
              </a:rPr>
              <a:t>WshNetwork.RemoveNetworkDrive</a:t>
            </a:r>
            <a:r>
              <a:rPr lang="en-US" sz="1900" dirty="0">
                <a:solidFill>
                  <a:srgbClr val="00B050"/>
                </a:solidFill>
                <a:latin typeface="Courier New" pitchFamily="49" charset="0"/>
                <a:cs typeface="Courier New" pitchFamily="49" charset="0"/>
              </a:rPr>
              <a:t> "Z:", </a:t>
            </a:r>
            <a:r>
              <a:rPr lang="en-US" sz="1900" dirty="0" err="1">
                <a:solidFill>
                  <a:srgbClr val="00B050"/>
                </a:solidFill>
                <a:latin typeface="Courier New" pitchFamily="49" charset="0"/>
                <a:cs typeface="Courier New" pitchFamily="49" charset="0"/>
              </a:rPr>
              <a:t>bForce</a:t>
            </a:r>
            <a:r>
              <a:rPr lang="en-US" sz="1900" dirty="0">
                <a:solidFill>
                  <a:srgbClr val="00B050"/>
                </a:solidFill>
                <a:latin typeface="Courier New" pitchFamily="49" charset="0"/>
                <a:cs typeface="Courier New" pitchFamily="49" charset="0"/>
              </a:rPr>
              <a:t>, </a:t>
            </a:r>
            <a:r>
              <a:rPr lang="en-US" sz="1900" dirty="0" err="1" smtClean="0">
                <a:solidFill>
                  <a:srgbClr val="00B050"/>
                </a:solidFill>
                <a:latin typeface="Courier New" pitchFamily="49" charset="0"/>
                <a:cs typeface="Courier New" pitchFamily="49" charset="0"/>
              </a:rPr>
              <a:t>bUpdateProfile</a:t>
            </a:r>
            <a:endParaRPr lang="en-US" sz="1900" dirty="0" smtClean="0">
              <a:solidFill>
                <a:srgbClr val="00B050"/>
              </a:solidFill>
              <a:latin typeface="Courier New" pitchFamily="49" charset="0"/>
              <a:cs typeface="Courier New" pitchFamily="49" charset="0"/>
            </a:endParaRPr>
          </a:p>
          <a:p>
            <a:pPr marL="0" indent="0">
              <a:buNone/>
            </a:pPr>
            <a:r>
              <a:rPr lang="en-US" dirty="0" smtClean="0"/>
              <a:t>Disable the error handlers current position</a:t>
            </a:r>
            <a:br>
              <a:rPr lang="en-US" dirty="0" smtClean="0"/>
            </a:br>
            <a:r>
              <a:rPr lang="en-US" sz="2200" dirty="0">
                <a:solidFill>
                  <a:srgbClr val="00B050"/>
                </a:solidFill>
                <a:latin typeface="Courier New" pitchFamily="49" charset="0"/>
                <a:cs typeface="Courier New" pitchFamily="49" charset="0"/>
              </a:rPr>
              <a:t>On Error </a:t>
            </a:r>
            <a:r>
              <a:rPr lang="en-US" sz="2200" dirty="0" err="1">
                <a:solidFill>
                  <a:srgbClr val="00B050"/>
                </a:solidFill>
                <a:latin typeface="Courier New" pitchFamily="49" charset="0"/>
                <a:cs typeface="Courier New" pitchFamily="49" charset="0"/>
              </a:rPr>
              <a:t>GoTo</a:t>
            </a:r>
            <a:r>
              <a:rPr lang="en-US" sz="2200" dirty="0">
                <a:solidFill>
                  <a:srgbClr val="00B050"/>
                </a:solidFill>
                <a:latin typeface="Courier New" pitchFamily="49" charset="0"/>
                <a:cs typeface="Courier New" pitchFamily="49" charset="0"/>
              </a:rPr>
              <a:t> 0  'resets error handling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Map Network Drives</a:t>
            </a:r>
            <a:endParaRPr lang="en-US" dirty="0"/>
          </a:p>
        </p:txBody>
      </p:sp>
      <p:sp>
        <p:nvSpPr>
          <p:cNvPr id="3" name="Content Placeholder 2"/>
          <p:cNvSpPr>
            <a:spLocks noGrp="1"/>
          </p:cNvSpPr>
          <p:nvPr>
            <p:ph idx="1"/>
          </p:nvPr>
        </p:nvSpPr>
        <p:spPr>
          <a:xfrm>
            <a:off x="457200" y="1935480"/>
            <a:ext cx="8458200" cy="4389120"/>
          </a:xfrm>
        </p:spPr>
        <p:txBody>
          <a:bodyPr/>
          <a:lstStyle/>
          <a:p>
            <a:r>
              <a:rPr lang="en-US" dirty="0" smtClean="0"/>
              <a:t>Mapping network drives is a lot like in a batch file, but different language</a:t>
            </a:r>
          </a:p>
          <a:p>
            <a:pPr lvl="1"/>
            <a:r>
              <a:rPr lang="en-US" sz="1600" dirty="0" err="1" smtClean="0"/>
              <a:t>wshNetwork.MapNetworkDrive</a:t>
            </a:r>
            <a:r>
              <a:rPr lang="en-US" sz="1600" dirty="0" smtClean="0"/>
              <a:t> [</a:t>
            </a:r>
            <a:r>
              <a:rPr lang="en-US" sz="1600" dirty="0" err="1" smtClean="0"/>
              <a:t>driveletter</a:t>
            </a:r>
            <a:r>
              <a:rPr lang="en-US" sz="1600" dirty="0" smtClean="0"/>
              <a:t>:], "\\compname\share", [</a:t>
            </a:r>
            <a:r>
              <a:rPr lang="en-US" sz="1600" dirty="0" err="1" smtClean="0"/>
              <a:t>pers</a:t>
            </a:r>
            <a:r>
              <a:rPr lang="en-US" sz="1600" dirty="0" smtClean="0"/>
              <a:t> T or F]</a:t>
            </a:r>
          </a:p>
          <a:p>
            <a:pPr lvl="1"/>
            <a:r>
              <a:rPr lang="en-US" sz="1600" dirty="0" smtClean="0"/>
              <a:t>Example:</a:t>
            </a:r>
          </a:p>
          <a:p>
            <a:pPr lvl="1">
              <a:buNone/>
            </a:pPr>
            <a:r>
              <a:rPr lang="en-US" sz="1600" dirty="0">
                <a:solidFill>
                  <a:srgbClr val="00B050"/>
                </a:solidFill>
                <a:latin typeface="Courier New" pitchFamily="49" charset="0"/>
                <a:cs typeface="Courier New" pitchFamily="49" charset="0"/>
              </a:rPr>
              <a:t>Set </a:t>
            </a:r>
            <a:r>
              <a:rPr lang="en-US" sz="1600" dirty="0" err="1">
                <a:solidFill>
                  <a:srgbClr val="00B050"/>
                </a:solidFill>
                <a:latin typeface="Courier New" pitchFamily="49" charset="0"/>
                <a:cs typeface="Courier New" pitchFamily="49" charset="0"/>
              </a:rPr>
              <a:t>wshNetwork</a:t>
            </a:r>
            <a:r>
              <a:rPr lang="en-US" sz="1600" dirty="0">
                <a:solidFill>
                  <a:srgbClr val="00B050"/>
                </a:solidFill>
                <a:latin typeface="Courier New" pitchFamily="49" charset="0"/>
                <a:cs typeface="Courier New" pitchFamily="49" charset="0"/>
              </a:rPr>
              <a:t> = </a:t>
            </a:r>
            <a:r>
              <a:rPr lang="en-US" sz="1600" dirty="0" err="1">
                <a:solidFill>
                  <a:srgbClr val="00B050"/>
                </a:solidFill>
                <a:latin typeface="Courier New" pitchFamily="49" charset="0"/>
                <a:cs typeface="Courier New" pitchFamily="49" charset="0"/>
              </a:rPr>
              <a:t>CreateObject</a:t>
            </a:r>
            <a:r>
              <a:rPr lang="en-US" sz="1600" dirty="0">
                <a:solidFill>
                  <a:srgbClr val="00B050"/>
                </a:solidFill>
                <a:latin typeface="Courier New" pitchFamily="49" charset="0"/>
                <a:cs typeface="Courier New" pitchFamily="49" charset="0"/>
              </a:rPr>
              <a:t>("</a:t>
            </a:r>
            <a:r>
              <a:rPr lang="en-US" sz="1600" dirty="0" err="1">
                <a:solidFill>
                  <a:srgbClr val="00B050"/>
                </a:solidFill>
                <a:latin typeface="Courier New" pitchFamily="49" charset="0"/>
                <a:cs typeface="Courier New" pitchFamily="49" charset="0"/>
              </a:rPr>
              <a:t>Wscript.Network</a:t>
            </a:r>
            <a:r>
              <a:rPr lang="en-US" sz="1600" dirty="0" smtClean="0">
                <a:solidFill>
                  <a:srgbClr val="00B050"/>
                </a:solidFill>
                <a:latin typeface="Courier New" pitchFamily="49" charset="0"/>
                <a:cs typeface="Courier New" pitchFamily="49" charset="0"/>
              </a:rPr>
              <a:t>")</a:t>
            </a:r>
          </a:p>
          <a:p>
            <a:pPr lvl="1">
              <a:buNone/>
            </a:pPr>
            <a:r>
              <a:rPr lang="en-US" sz="1600" dirty="0" err="1" smtClean="0">
                <a:solidFill>
                  <a:srgbClr val="00B050"/>
                </a:solidFill>
                <a:latin typeface="Courier New" pitchFamily="49" charset="0"/>
                <a:cs typeface="Courier New" pitchFamily="49" charset="0"/>
              </a:rPr>
              <a:t>wshNetwork.MapNetworkDrive</a:t>
            </a:r>
            <a:r>
              <a:rPr lang="en-US" sz="1600" dirty="0" smtClean="0">
                <a:solidFill>
                  <a:srgbClr val="00B050"/>
                </a:solidFill>
                <a:latin typeface="Courier New" pitchFamily="49" charset="0"/>
                <a:cs typeface="Courier New" pitchFamily="49" charset="0"/>
              </a:rPr>
              <a:t> </a:t>
            </a:r>
            <a:r>
              <a:rPr lang="en-US" sz="1600" dirty="0">
                <a:solidFill>
                  <a:srgbClr val="00B050"/>
                </a:solidFill>
                <a:latin typeface="Courier New" pitchFamily="49" charset="0"/>
                <a:cs typeface="Courier New" pitchFamily="49" charset="0"/>
              </a:rPr>
              <a:t>"I:", "\\FS01.domain.net\Share", true </a:t>
            </a:r>
            <a:endParaRPr lang="en-US"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Registry Entries</a:t>
            </a:r>
            <a:endParaRPr lang="en-US" dirty="0"/>
          </a:p>
        </p:txBody>
      </p:sp>
      <p:sp>
        <p:nvSpPr>
          <p:cNvPr id="3" name="Content Placeholder 2"/>
          <p:cNvSpPr>
            <a:spLocks noGrp="1"/>
          </p:cNvSpPr>
          <p:nvPr>
            <p:ph idx="1"/>
          </p:nvPr>
        </p:nvSpPr>
        <p:spPr>
          <a:xfrm>
            <a:off x="457200" y="1935480"/>
            <a:ext cx="8229600" cy="4770120"/>
          </a:xfrm>
        </p:spPr>
        <p:txBody>
          <a:bodyPr>
            <a:normAutofit fontScale="55000" lnSpcReduction="20000"/>
          </a:bodyPr>
          <a:lstStyle/>
          <a:p>
            <a:r>
              <a:rPr lang="en-US" dirty="0" smtClean="0"/>
              <a:t>For some programs, specific registry values are defined that can be changed by VBScript. For example, we can update the Wave server, username and password with the appropriate values for a site using this method so the user doesn't have to know it</a:t>
            </a:r>
          </a:p>
          <a:p>
            <a:r>
              <a:rPr lang="en-US" dirty="0" smtClean="0"/>
              <a:t>Set the code variables</a:t>
            </a:r>
          </a:p>
          <a:p>
            <a:pPr marL="0" indent="0">
              <a:buNone/>
            </a:pPr>
            <a:r>
              <a:rPr lang="en-US" sz="2300" dirty="0">
                <a:solidFill>
                  <a:srgbClr val="00B050"/>
                </a:solidFill>
                <a:latin typeface="Courier New" pitchFamily="49" charset="0"/>
                <a:cs typeface="Courier New" pitchFamily="49" charset="0"/>
              </a:rPr>
              <a:t>	</a:t>
            </a:r>
            <a:r>
              <a:rPr lang="en-US" sz="2300" dirty="0" err="1" smtClean="0">
                <a:solidFill>
                  <a:srgbClr val="00B050"/>
                </a:solidFill>
                <a:latin typeface="Courier New" pitchFamily="49" charset="0"/>
                <a:cs typeface="Courier New" pitchFamily="49" charset="0"/>
              </a:rPr>
              <a:t>strComputer</a:t>
            </a:r>
            <a:r>
              <a:rPr lang="en-US" sz="2300" dirty="0" smtClean="0">
                <a:solidFill>
                  <a:srgbClr val="00B050"/>
                </a:solidFill>
                <a:latin typeface="Courier New" pitchFamily="49" charset="0"/>
                <a:cs typeface="Courier New" pitchFamily="49" charset="0"/>
              </a:rPr>
              <a:t> </a:t>
            </a:r>
            <a:r>
              <a:rPr lang="en-US" sz="2300" dirty="0">
                <a:solidFill>
                  <a:srgbClr val="00B050"/>
                </a:solidFill>
                <a:latin typeface="Courier New" pitchFamily="49" charset="0"/>
                <a:cs typeface="Courier New" pitchFamily="49" charset="0"/>
              </a:rPr>
              <a:t>= "."</a:t>
            </a:r>
          </a:p>
          <a:p>
            <a:pPr marL="0" indent="0">
              <a:buNone/>
            </a:pPr>
            <a:r>
              <a:rPr lang="en-US" sz="2300" dirty="0" smtClean="0">
                <a:solidFill>
                  <a:srgbClr val="00B050"/>
                </a:solidFill>
                <a:latin typeface="Courier New" pitchFamily="49" charset="0"/>
                <a:cs typeface="Courier New" pitchFamily="49" charset="0"/>
              </a:rPr>
              <a:t>	</a:t>
            </a:r>
            <a:r>
              <a:rPr lang="en-US" sz="2300" dirty="0" err="1" smtClean="0">
                <a:solidFill>
                  <a:srgbClr val="00B050"/>
                </a:solidFill>
                <a:latin typeface="Courier New" pitchFamily="49" charset="0"/>
                <a:cs typeface="Courier New" pitchFamily="49" charset="0"/>
              </a:rPr>
              <a:t>Const</a:t>
            </a:r>
            <a:r>
              <a:rPr lang="en-US" sz="2300" dirty="0" smtClean="0">
                <a:solidFill>
                  <a:srgbClr val="00B050"/>
                </a:solidFill>
                <a:latin typeface="Courier New" pitchFamily="49" charset="0"/>
                <a:cs typeface="Courier New" pitchFamily="49" charset="0"/>
              </a:rPr>
              <a:t> </a:t>
            </a:r>
            <a:r>
              <a:rPr lang="en-US" sz="2300" dirty="0">
                <a:solidFill>
                  <a:srgbClr val="00B050"/>
                </a:solidFill>
                <a:latin typeface="Courier New" pitchFamily="49" charset="0"/>
                <a:cs typeface="Courier New" pitchFamily="49" charset="0"/>
              </a:rPr>
              <a:t>HKEY_CURRENT_USER = &amp;H80000001 </a:t>
            </a:r>
          </a:p>
          <a:p>
            <a:pPr marL="0" indent="0">
              <a:buNone/>
            </a:pPr>
            <a:r>
              <a:rPr lang="en-US" sz="2300" dirty="0">
                <a:solidFill>
                  <a:srgbClr val="00B050"/>
                </a:solidFill>
                <a:latin typeface="Courier New" pitchFamily="49" charset="0"/>
                <a:cs typeface="Courier New" pitchFamily="49" charset="0"/>
              </a:rPr>
              <a:t> </a:t>
            </a:r>
            <a:r>
              <a:rPr lang="en-US" sz="2300" dirty="0" smtClean="0">
                <a:solidFill>
                  <a:srgbClr val="00B050"/>
                </a:solidFill>
                <a:latin typeface="Courier New" pitchFamily="49" charset="0"/>
                <a:cs typeface="Courier New" pitchFamily="49" charset="0"/>
              </a:rPr>
              <a:t>	Set </a:t>
            </a:r>
            <a:r>
              <a:rPr lang="en-US" sz="2300" dirty="0" err="1">
                <a:solidFill>
                  <a:srgbClr val="00B050"/>
                </a:solidFill>
                <a:latin typeface="Courier New" pitchFamily="49" charset="0"/>
                <a:cs typeface="Courier New" pitchFamily="49" charset="0"/>
              </a:rPr>
              <a:t>oReg</a:t>
            </a:r>
            <a:r>
              <a:rPr lang="en-US" sz="2300" dirty="0">
                <a:solidFill>
                  <a:srgbClr val="00B050"/>
                </a:solidFill>
                <a:latin typeface="Courier New" pitchFamily="49" charset="0"/>
                <a:cs typeface="Courier New" pitchFamily="49" charset="0"/>
              </a:rPr>
              <a:t>=</a:t>
            </a:r>
            <a:r>
              <a:rPr lang="en-US" sz="2300" dirty="0" err="1">
                <a:solidFill>
                  <a:srgbClr val="00B050"/>
                </a:solidFill>
                <a:latin typeface="Courier New" pitchFamily="49" charset="0"/>
                <a:cs typeface="Courier New" pitchFamily="49" charset="0"/>
              </a:rPr>
              <a:t>GetObject</a:t>
            </a:r>
            <a:r>
              <a:rPr lang="en-US" sz="2300" dirty="0">
                <a:solidFill>
                  <a:srgbClr val="00B050"/>
                </a:solidFill>
                <a:latin typeface="Courier New" pitchFamily="49" charset="0"/>
                <a:cs typeface="Courier New" pitchFamily="49" charset="0"/>
              </a:rPr>
              <a:t>("</a:t>
            </a:r>
            <a:r>
              <a:rPr lang="en-US" sz="2300" dirty="0" err="1">
                <a:solidFill>
                  <a:srgbClr val="00B050"/>
                </a:solidFill>
                <a:latin typeface="Courier New" pitchFamily="49" charset="0"/>
                <a:cs typeface="Courier New" pitchFamily="49" charset="0"/>
              </a:rPr>
              <a:t>winmgmts</a:t>
            </a:r>
            <a:r>
              <a:rPr lang="en-US" sz="2300" dirty="0">
                <a:solidFill>
                  <a:srgbClr val="00B050"/>
                </a:solidFill>
                <a:latin typeface="Courier New" pitchFamily="49" charset="0"/>
                <a:cs typeface="Courier New" pitchFamily="49" charset="0"/>
              </a:rPr>
              <a:t>:{</a:t>
            </a:r>
            <a:r>
              <a:rPr lang="en-US" sz="2300" dirty="0" err="1">
                <a:solidFill>
                  <a:srgbClr val="00B050"/>
                </a:solidFill>
                <a:latin typeface="Courier New" pitchFamily="49" charset="0"/>
                <a:cs typeface="Courier New" pitchFamily="49" charset="0"/>
              </a:rPr>
              <a:t>impersonationLevel</a:t>
            </a:r>
            <a:r>
              <a:rPr lang="en-US" sz="2300" dirty="0">
                <a:solidFill>
                  <a:srgbClr val="00B050"/>
                </a:solidFill>
                <a:latin typeface="Courier New" pitchFamily="49" charset="0"/>
                <a:cs typeface="Courier New" pitchFamily="49" charset="0"/>
              </a:rPr>
              <a:t>=impersonate}!\\" &amp; _ </a:t>
            </a:r>
          </a:p>
          <a:p>
            <a:pPr marL="0" indent="0">
              <a:buNone/>
            </a:pPr>
            <a:r>
              <a:rPr lang="en-US" sz="2300" dirty="0">
                <a:solidFill>
                  <a:srgbClr val="00B050"/>
                </a:solidFill>
                <a:latin typeface="Courier New" pitchFamily="49" charset="0"/>
                <a:cs typeface="Courier New" pitchFamily="49" charset="0"/>
              </a:rPr>
              <a:t>	    </a:t>
            </a:r>
            <a:r>
              <a:rPr lang="en-US" sz="2300" dirty="0" err="1">
                <a:solidFill>
                  <a:srgbClr val="00B050"/>
                </a:solidFill>
                <a:latin typeface="Courier New" pitchFamily="49" charset="0"/>
                <a:cs typeface="Courier New" pitchFamily="49" charset="0"/>
              </a:rPr>
              <a:t>strComputer</a:t>
            </a:r>
            <a:r>
              <a:rPr lang="en-US" sz="2300" dirty="0">
                <a:solidFill>
                  <a:srgbClr val="00B050"/>
                </a:solidFill>
                <a:latin typeface="Courier New" pitchFamily="49" charset="0"/>
                <a:cs typeface="Courier New" pitchFamily="49" charset="0"/>
              </a:rPr>
              <a:t> &amp; "\root\</a:t>
            </a:r>
            <a:r>
              <a:rPr lang="en-US" sz="2300" dirty="0" err="1">
                <a:solidFill>
                  <a:srgbClr val="00B050"/>
                </a:solidFill>
                <a:latin typeface="Courier New" pitchFamily="49" charset="0"/>
                <a:cs typeface="Courier New" pitchFamily="49" charset="0"/>
              </a:rPr>
              <a:t>default:StdRegProv</a:t>
            </a:r>
            <a:r>
              <a:rPr lang="en-US" sz="2300" dirty="0" smtClean="0">
                <a:solidFill>
                  <a:srgbClr val="00B050"/>
                </a:solidFill>
                <a:latin typeface="Courier New" pitchFamily="49" charset="0"/>
                <a:cs typeface="Courier New" pitchFamily="49" charset="0"/>
              </a:rPr>
              <a:t>")</a:t>
            </a:r>
          </a:p>
          <a:p>
            <a:r>
              <a:rPr lang="en-US" dirty="0" smtClean="0"/>
              <a:t>Set Registry Values</a:t>
            </a:r>
          </a:p>
          <a:p>
            <a:pPr lvl="1"/>
            <a:r>
              <a:rPr lang="en-US" dirty="0" smtClean="0"/>
              <a:t>Create the key path</a:t>
            </a:r>
          </a:p>
          <a:p>
            <a:pPr lvl="2"/>
            <a:r>
              <a:rPr lang="en-US" dirty="0" err="1" smtClean="0"/>
              <a:t>oReg.CreateKey</a:t>
            </a:r>
            <a:r>
              <a:rPr lang="en-US" dirty="0" smtClean="0"/>
              <a:t> </a:t>
            </a:r>
            <a:r>
              <a:rPr lang="en-US" dirty="0" err="1" smtClean="0"/>
              <a:t>HKEY_CURRENT_USER,RegRunValPath</a:t>
            </a:r>
            <a:r>
              <a:rPr lang="en-US" dirty="0" smtClean="0"/>
              <a:t/>
            </a:r>
            <a:br>
              <a:rPr lang="en-US" dirty="0" smtClean="0"/>
            </a:br>
            <a:r>
              <a:rPr lang="en-US" dirty="0" err="1">
                <a:solidFill>
                  <a:srgbClr val="00B050"/>
                </a:solidFill>
                <a:latin typeface="Courier New" pitchFamily="49" charset="0"/>
                <a:cs typeface="Courier New" pitchFamily="49" charset="0"/>
              </a:rPr>
              <a:t>oReg.CreateKey</a:t>
            </a:r>
            <a:r>
              <a:rPr lang="en-US" dirty="0">
                <a:solidFill>
                  <a:srgbClr val="00B050"/>
                </a:solidFill>
                <a:latin typeface="Courier New" pitchFamily="49" charset="0"/>
                <a:cs typeface="Courier New" pitchFamily="49" charset="0"/>
              </a:rPr>
              <a:t> HKEY_CURRENT_USER, "Software/</a:t>
            </a:r>
            <a:r>
              <a:rPr lang="en-US" dirty="0" err="1">
                <a:solidFill>
                  <a:srgbClr val="00B050"/>
                </a:solidFill>
                <a:latin typeface="Courier New" pitchFamily="49" charset="0"/>
                <a:cs typeface="Courier New" pitchFamily="49" charset="0"/>
              </a:rPr>
              <a:t>Yoursite</a:t>
            </a:r>
            <a:r>
              <a:rPr lang="en-US" dirty="0">
                <a:solidFill>
                  <a:srgbClr val="00B050"/>
                </a:solidFill>
                <a:latin typeface="Courier New" pitchFamily="49" charset="0"/>
                <a:cs typeface="Courier New" pitchFamily="49" charset="0"/>
              </a:rPr>
              <a:t>"</a:t>
            </a:r>
            <a:endParaRPr lang="en-US" dirty="0" smtClean="0">
              <a:solidFill>
                <a:srgbClr val="00B050"/>
              </a:solidFill>
              <a:latin typeface="Courier New" pitchFamily="49" charset="0"/>
              <a:cs typeface="Courier New" pitchFamily="49" charset="0"/>
            </a:endParaRPr>
          </a:p>
          <a:p>
            <a:pPr lvl="1"/>
            <a:r>
              <a:rPr lang="en-US" dirty="0" smtClean="0"/>
              <a:t>Create the key and set the value</a:t>
            </a:r>
          </a:p>
          <a:p>
            <a:pPr lvl="2"/>
            <a:r>
              <a:rPr lang="en-US" dirty="0" err="1" smtClean="0"/>
              <a:t>oReg.SetStringValue</a:t>
            </a:r>
            <a:r>
              <a:rPr lang="en-US" dirty="0" smtClean="0"/>
              <a:t> </a:t>
            </a:r>
            <a:r>
              <a:rPr lang="en-US" dirty="0" err="1" smtClean="0"/>
              <a:t>HKEY_CURRENT_USER,RegRunValPath,RegRunValName,strValue</a:t>
            </a:r>
            <a:r>
              <a:rPr lang="en-US" dirty="0" smtClean="0"/>
              <a:t/>
            </a:r>
            <a:br>
              <a:rPr lang="en-US" dirty="0" smtClean="0"/>
            </a:br>
            <a:r>
              <a:rPr lang="en-US" dirty="0" err="1">
                <a:solidFill>
                  <a:srgbClr val="00B050"/>
                </a:solidFill>
                <a:latin typeface="Courier New" pitchFamily="49" charset="0"/>
                <a:cs typeface="Courier New" pitchFamily="49" charset="0"/>
              </a:rPr>
              <a:t>oReg.SetStringValue</a:t>
            </a:r>
            <a:r>
              <a:rPr lang="en-US" dirty="0">
                <a:solidFill>
                  <a:srgbClr val="00B050"/>
                </a:solidFill>
                <a:latin typeface="Courier New" pitchFamily="49" charset="0"/>
                <a:cs typeface="Courier New" pitchFamily="49" charset="0"/>
              </a:rPr>
              <a:t> HKEY_CURRENT_USER, "Software/</a:t>
            </a:r>
            <a:r>
              <a:rPr lang="en-US" dirty="0" err="1">
                <a:solidFill>
                  <a:srgbClr val="00B050"/>
                </a:solidFill>
                <a:latin typeface="Courier New" pitchFamily="49" charset="0"/>
                <a:cs typeface="Courier New" pitchFamily="49" charset="0"/>
              </a:rPr>
              <a:t>Yoursite</a:t>
            </a:r>
            <a:r>
              <a:rPr lang="en-US" dirty="0">
                <a:solidFill>
                  <a:srgbClr val="00B050"/>
                </a:solidFill>
                <a:latin typeface="Courier New" pitchFamily="49" charset="0"/>
                <a:cs typeface="Courier New" pitchFamily="49" charset="0"/>
              </a:rPr>
              <a:t>", "Key Name", "</a:t>
            </a:r>
            <a:r>
              <a:rPr lang="en-US" dirty="0" smtClean="0">
                <a:solidFill>
                  <a:srgbClr val="00B050"/>
                </a:solidFill>
                <a:latin typeface="Courier New" pitchFamily="49" charset="0"/>
                <a:cs typeface="Courier New" pitchFamily="49" charset="0"/>
              </a:rPr>
              <a:t>Cat“</a:t>
            </a:r>
          </a:p>
          <a:p>
            <a:pPr lvl="2"/>
            <a:endParaRPr lang="en-US" dirty="0" smtClean="0"/>
          </a:p>
          <a:p>
            <a:r>
              <a:rPr lang="en-US" dirty="0" smtClean="0"/>
              <a:t>Get Registry Values</a:t>
            </a:r>
          </a:p>
          <a:p>
            <a:pPr lvl="1"/>
            <a:r>
              <a:rPr lang="en-US" sz="2500" dirty="0" err="1" smtClean="0"/>
              <a:t>oReg.GetStringValue</a:t>
            </a:r>
            <a:r>
              <a:rPr lang="en-US" sz="2500" dirty="0" smtClean="0"/>
              <a:t> </a:t>
            </a:r>
            <a:r>
              <a:rPr lang="en-US" sz="2500" dirty="0" err="1" smtClean="0"/>
              <a:t>HKEY_CURRENT_USER,RegRunValPath,RegRunValName,strValue</a:t>
            </a:r>
            <a:endParaRPr lang="en-US" sz="2500" dirty="0" smtClean="0"/>
          </a:p>
          <a:p>
            <a:pPr lvl="1">
              <a:buNone/>
            </a:pPr>
            <a:r>
              <a:rPr lang="en-US" sz="2500" dirty="0" smtClean="0">
                <a:solidFill>
                  <a:srgbClr val="00B050"/>
                </a:solidFill>
              </a:rPr>
              <a:t>	</a:t>
            </a:r>
            <a:endParaRPr lang="en-US" sz="2500" dirty="0">
              <a:solidFill>
                <a:srgbClr val="00B050"/>
              </a:solidFill>
              <a:latin typeface="Courier New" pitchFamily="49" charset="0"/>
              <a:cs typeface="Courier New" pitchFamily="49" charset="0"/>
            </a:endParaRPr>
          </a:p>
          <a:p>
            <a:pPr lvl="1">
              <a:buNone/>
            </a:pPr>
            <a:r>
              <a:rPr lang="en-US" sz="2500" dirty="0" err="1">
                <a:solidFill>
                  <a:srgbClr val="00B050"/>
                </a:solidFill>
                <a:latin typeface="Courier New" pitchFamily="49" charset="0"/>
                <a:cs typeface="Courier New" pitchFamily="49" charset="0"/>
              </a:rPr>
              <a:t>oReg.GetStringValue</a:t>
            </a:r>
            <a:r>
              <a:rPr lang="en-US" sz="2500" dirty="0">
                <a:solidFill>
                  <a:srgbClr val="00B050"/>
                </a:solidFill>
                <a:latin typeface="Courier New" pitchFamily="49" charset="0"/>
                <a:cs typeface="Courier New" pitchFamily="49" charset="0"/>
              </a:rPr>
              <a:t> </a:t>
            </a:r>
            <a:r>
              <a:rPr lang="en-US" sz="2500" dirty="0" err="1">
                <a:solidFill>
                  <a:srgbClr val="00B050"/>
                </a:solidFill>
                <a:latin typeface="Courier New" pitchFamily="49" charset="0"/>
                <a:cs typeface="Courier New" pitchFamily="49" charset="0"/>
              </a:rPr>
              <a:t>HKEY_CURRENT_USER,"Software</a:t>
            </a:r>
            <a:r>
              <a:rPr lang="en-US" sz="2500" dirty="0">
                <a:solidFill>
                  <a:srgbClr val="00B050"/>
                </a:solidFill>
                <a:latin typeface="Courier New" pitchFamily="49" charset="0"/>
                <a:cs typeface="Courier New" pitchFamily="49" charset="0"/>
              </a:rPr>
              <a:t>/</a:t>
            </a:r>
            <a:r>
              <a:rPr lang="en-US" sz="2500" dirty="0" err="1">
                <a:solidFill>
                  <a:srgbClr val="00B050"/>
                </a:solidFill>
                <a:latin typeface="Courier New" pitchFamily="49" charset="0"/>
                <a:cs typeface="Courier New" pitchFamily="49" charset="0"/>
              </a:rPr>
              <a:t>Yoursite</a:t>
            </a:r>
            <a:r>
              <a:rPr lang="en-US" sz="2500" dirty="0">
                <a:solidFill>
                  <a:srgbClr val="00B050"/>
                </a:solidFill>
                <a:latin typeface="Courier New" pitchFamily="49" charset="0"/>
                <a:cs typeface="Courier New" pitchFamily="49" charset="0"/>
              </a:rPr>
              <a:t>", "Key Name", </a:t>
            </a:r>
            <a:r>
              <a:rPr lang="en-US" sz="2500" dirty="0" err="1">
                <a:solidFill>
                  <a:srgbClr val="00B050"/>
                </a:solidFill>
                <a:latin typeface="Courier New" pitchFamily="49" charset="0"/>
                <a:cs typeface="Courier New" pitchFamily="49" charset="0"/>
              </a:rPr>
              <a:t>strValue</a:t>
            </a:r>
            <a:endParaRPr lang="en-US" sz="2500" dirty="0">
              <a:solidFill>
                <a:srgbClr val="00B050"/>
              </a:solidFill>
              <a:latin typeface="Courier New" pitchFamily="49" charset="0"/>
              <a:cs typeface="Courier New" pitchFamily="49" charset="0"/>
            </a:endParaRPr>
          </a:p>
          <a:p>
            <a:pPr lvl="1">
              <a:buNone/>
            </a:pPr>
            <a:r>
              <a:rPr lang="en-US" sz="2500" dirty="0" err="1">
                <a:solidFill>
                  <a:srgbClr val="00B050"/>
                </a:solidFill>
                <a:latin typeface="Courier New" pitchFamily="49" charset="0"/>
                <a:cs typeface="Courier New" pitchFamily="49" charset="0"/>
              </a:rPr>
              <a:t>wscript.echo</a:t>
            </a:r>
            <a:r>
              <a:rPr lang="en-US" sz="2500" dirty="0">
                <a:solidFill>
                  <a:srgbClr val="00B050"/>
                </a:solidFill>
                <a:latin typeface="Courier New" pitchFamily="49" charset="0"/>
                <a:cs typeface="Courier New" pitchFamily="49" charset="0"/>
              </a:rPr>
              <a:t> </a:t>
            </a:r>
            <a:r>
              <a:rPr lang="en-US" sz="2500" dirty="0" err="1" smtClean="0">
                <a:solidFill>
                  <a:srgbClr val="00B050"/>
                </a:solidFill>
                <a:latin typeface="Courier New" pitchFamily="49" charset="0"/>
                <a:cs typeface="Courier New" pitchFamily="49" charset="0"/>
              </a:rPr>
              <a:t>strValue</a:t>
            </a:r>
            <a:endParaRPr lang="en-US" sz="2500" dirty="0" smtClean="0">
              <a:solidFill>
                <a:srgbClr val="00B050"/>
              </a:solidFill>
              <a:latin typeface="Courier New" pitchFamily="49" charset="0"/>
              <a:cs typeface="Courier New" pitchFamily="49" charset="0"/>
            </a:endParaRPr>
          </a:p>
          <a:p>
            <a:pPr lvl="1">
              <a:buNone/>
            </a:pPr>
            <a:endParaRPr lang="en-US" sz="2500" dirty="0" smtClean="0">
              <a:solidFill>
                <a:srgbClr val="00B050"/>
              </a:solidFill>
              <a:latin typeface="Courier New" pitchFamily="49" charset="0"/>
              <a:cs typeface="Courier New" pitchFamily="49" charset="0"/>
            </a:endParaRPr>
          </a:p>
          <a:p>
            <a:pPr lvl="1"/>
            <a:r>
              <a:rPr lang="en-US" dirty="0" smtClean="0"/>
              <a:t>Value in this code of </a:t>
            </a:r>
            <a:r>
              <a:rPr lang="en-US" dirty="0" err="1" smtClean="0"/>
              <a:t>strValue</a:t>
            </a:r>
            <a:r>
              <a:rPr lang="en-US" dirty="0" smtClean="0"/>
              <a:t> is "Cat"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evolution of the logon script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chemeClr val="accent4">
                    <a:lumMod val="50000"/>
                  </a:schemeClr>
                </a:solidFill>
              </a:rPr>
              <a:t>Windows Server 2000</a:t>
            </a:r>
            <a:r>
              <a:rPr lang="en-US" dirty="0" smtClean="0"/>
              <a:t> Vs </a:t>
            </a:r>
            <a:r>
              <a:rPr lang="en-US" dirty="0" smtClean="0">
                <a:solidFill>
                  <a:srgbClr val="C00000"/>
                </a:solidFill>
              </a:rPr>
              <a:t>Windows Server 2003</a:t>
            </a:r>
          </a:p>
          <a:p>
            <a:pPr lvl="1"/>
            <a:r>
              <a:rPr lang="en-US" dirty="0" smtClean="0"/>
              <a:t>2000 did not have a GPO setting for the logon script, but it did have one for each user in ADUC. Problem was, when a person would hop sites, an admin would have to know about it and change the script setting. This was to much overhead, so we just had the user run the scripts on their own giving them simple instructions and a file path</a:t>
            </a:r>
          </a:p>
          <a:p>
            <a:pPr lvl="1"/>
            <a:r>
              <a:rPr lang="en-US" dirty="0" smtClean="0"/>
              <a:t>2003 did have the GPO setting for a user logon script, but due to legacy mindsets, it was not used and we used the old method, up until now</a:t>
            </a:r>
          </a:p>
          <a:p>
            <a:pPr lvl="1"/>
            <a:r>
              <a:rPr lang="en-US" dirty="0" smtClean="0"/>
              <a:t>Currently, we have a redirector script linked via GPO to every user in ADUC. This determines the subnet and runs a script associated with that subnet. The subnet script is managed by the site admin, while the redirector is managed by the enterprise admin. This allows for the site admin to choose how to script his site , what kind of script he will use and the enterprise admin just lays the groundwork to make that happen.</a:t>
            </a:r>
          </a:p>
          <a:p>
            <a:endParaRPr lang="en-US" dirty="0" smtClean="0"/>
          </a:p>
          <a:p>
            <a:r>
              <a:rPr lang="en-US" dirty="0" smtClean="0"/>
              <a:t>Utilities used for scripting:</a:t>
            </a:r>
          </a:p>
          <a:p>
            <a:pPr lvl="1"/>
            <a:r>
              <a:rPr lang="en-US" dirty="0" smtClean="0"/>
              <a:t>Text editors (notepad.exe)</a:t>
            </a:r>
          </a:p>
          <a:p>
            <a:pPr lvl="1"/>
            <a:r>
              <a:rPr lang="en-US" dirty="0" smtClean="0"/>
              <a:t>Text editors specifically built for scripts (Notepad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Copy Objects </a:t>
            </a:r>
            <a:endParaRPr lang="en-US" dirty="0"/>
          </a:p>
        </p:txBody>
      </p:sp>
      <p:sp>
        <p:nvSpPr>
          <p:cNvPr id="3" name="Content Placeholder 2"/>
          <p:cNvSpPr>
            <a:spLocks noGrp="1"/>
          </p:cNvSpPr>
          <p:nvPr>
            <p:ph idx="1"/>
          </p:nvPr>
        </p:nvSpPr>
        <p:spPr/>
        <p:txBody>
          <a:bodyPr/>
          <a:lstStyle/>
          <a:p>
            <a:pPr marL="0" indent="0">
              <a:buNone/>
            </a:pPr>
            <a:r>
              <a:rPr lang="en-US" dirty="0" smtClean="0"/>
              <a:t>Some programs use INI files to store information usually stored in the registry. Others have their own proprietary databases. You can use a script to copy these files from a network share to a persons computer</a:t>
            </a:r>
            <a:br>
              <a:rPr lang="en-US" dirty="0" smtClean="0"/>
            </a:br>
            <a:r>
              <a:rPr lang="en-US" dirty="0" smtClean="0"/>
              <a:t/>
            </a:r>
            <a:br>
              <a:rPr lang="en-US" dirty="0" smtClean="0"/>
            </a:br>
            <a:r>
              <a:rPr lang="en-US" sz="1200" dirty="0" err="1">
                <a:solidFill>
                  <a:srgbClr val="00B050"/>
                </a:solidFill>
                <a:latin typeface="Courier New" pitchFamily="49" charset="0"/>
                <a:cs typeface="Courier New" pitchFamily="49" charset="0"/>
              </a:rPr>
              <a:t>Const</a:t>
            </a:r>
            <a:r>
              <a:rPr lang="en-US" sz="1200" dirty="0">
                <a:solidFill>
                  <a:srgbClr val="00B050"/>
                </a:solidFill>
                <a:latin typeface="Courier New" pitchFamily="49" charset="0"/>
                <a:cs typeface="Courier New" pitchFamily="49" charset="0"/>
              </a:rPr>
              <a:t> </a:t>
            </a:r>
            <a:r>
              <a:rPr lang="en-US" sz="1200" dirty="0" err="1">
                <a:solidFill>
                  <a:srgbClr val="00B050"/>
                </a:solidFill>
                <a:latin typeface="Courier New" pitchFamily="49" charset="0"/>
                <a:cs typeface="Courier New" pitchFamily="49" charset="0"/>
              </a:rPr>
              <a:t>OverwriteExisting</a:t>
            </a:r>
            <a:r>
              <a:rPr lang="en-US" sz="1200" dirty="0">
                <a:solidFill>
                  <a:srgbClr val="00B050"/>
                </a:solidFill>
                <a:latin typeface="Courier New" pitchFamily="49" charset="0"/>
                <a:cs typeface="Courier New" pitchFamily="49" charset="0"/>
              </a:rPr>
              <a:t> = TRUE</a:t>
            </a:r>
          </a:p>
          <a:p>
            <a:pPr marL="0" indent="0">
              <a:buNone/>
            </a:pPr>
            <a:r>
              <a:rPr lang="en-US" sz="1200" dirty="0">
                <a:solidFill>
                  <a:srgbClr val="00B050"/>
                </a:solidFill>
                <a:latin typeface="Courier New" pitchFamily="49" charset="0"/>
                <a:cs typeface="Courier New" pitchFamily="49" charset="0"/>
              </a:rPr>
              <a:t>Set </a:t>
            </a:r>
            <a:r>
              <a:rPr lang="en-US" sz="1200" dirty="0" err="1">
                <a:solidFill>
                  <a:srgbClr val="00B050"/>
                </a:solidFill>
                <a:latin typeface="Courier New" pitchFamily="49" charset="0"/>
                <a:cs typeface="Courier New" pitchFamily="49" charset="0"/>
              </a:rPr>
              <a:t>objFSO</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CreateObject</a:t>
            </a:r>
            <a:r>
              <a:rPr lang="en-US" sz="1200" dirty="0">
                <a:solidFill>
                  <a:srgbClr val="00B050"/>
                </a:solidFill>
                <a:latin typeface="Courier New" pitchFamily="49" charset="0"/>
                <a:cs typeface="Courier New" pitchFamily="49" charset="0"/>
              </a:rPr>
              <a:t>("</a:t>
            </a:r>
            <a:r>
              <a:rPr lang="en-US" sz="1200" dirty="0" err="1">
                <a:solidFill>
                  <a:srgbClr val="00B050"/>
                </a:solidFill>
                <a:latin typeface="Courier New" pitchFamily="49" charset="0"/>
                <a:cs typeface="Courier New" pitchFamily="49" charset="0"/>
              </a:rPr>
              <a:t>Scripting.FileSystemObject</a:t>
            </a:r>
            <a:r>
              <a:rPr lang="en-US" sz="1200" dirty="0">
                <a:solidFill>
                  <a:srgbClr val="00B050"/>
                </a:solidFill>
                <a:latin typeface="Courier New" pitchFamily="49" charset="0"/>
                <a:cs typeface="Courier New" pitchFamily="49" charset="0"/>
              </a:rPr>
              <a:t>")</a:t>
            </a:r>
          </a:p>
          <a:p>
            <a:pPr marL="0" indent="0">
              <a:buNone/>
            </a:pPr>
            <a:r>
              <a:rPr lang="en-US" sz="1200" dirty="0" err="1">
                <a:solidFill>
                  <a:srgbClr val="00B050"/>
                </a:solidFill>
                <a:latin typeface="Courier New" pitchFamily="49" charset="0"/>
                <a:cs typeface="Courier New" pitchFamily="49" charset="0"/>
              </a:rPr>
              <a:t>objFSO.CopyFile</a:t>
            </a:r>
            <a:r>
              <a:rPr lang="en-US" sz="1200" dirty="0">
                <a:solidFill>
                  <a:srgbClr val="00B050"/>
                </a:solidFill>
                <a:latin typeface="Courier New" pitchFamily="49" charset="0"/>
                <a:cs typeface="Courier New" pitchFamily="49" charset="0"/>
              </a:rPr>
              <a:t>  "\\fs01.domain.net\hidden$\your.ini", "C:\</a:t>
            </a:r>
            <a:r>
              <a:rPr lang="en-US" sz="1200" dirty="0">
                <a:solidFill>
                  <a:srgbClr val="00B050"/>
                </a:solidFill>
                <a:latin typeface="Courier New" pitchFamily="49" charset="0"/>
                <a:cs typeface="Courier New" pitchFamily="49" charset="0"/>
              </a:rPr>
              <a:t>Program" </a:t>
            </a:r>
            <a:r>
              <a:rPr lang="en-US" sz="1200" dirty="0">
                <a:solidFill>
                  <a:srgbClr val="00B050"/>
                </a:solidFill>
                <a:latin typeface="Courier New" pitchFamily="49" charset="0"/>
                <a:cs typeface="Courier New" pitchFamily="49" charset="0"/>
              </a:rPr>
              <a:t>&amp; _ </a:t>
            </a:r>
          </a:p>
          <a:p>
            <a:pPr marL="0" indent="0">
              <a:buNone/>
            </a:pPr>
            <a:r>
              <a:rPr lang="en-US" sz="1200" dirty="0">
                <a:solidFill>
                  <a:srgbClr val="00B050"/>
                </a:solidFill>
                <a:latin typeface="Courier New" pitchFamily="49" charset="0"/>
                <a:cs typeface="Courier New" pitchFamily="49" charset="0"/>
              </a:rPr>
              <a:t>" </a:t>
            </a:r>
            <a:r>
              <a:rPr lang="en-US" sz="1200" dirty="0">
                <a:solidFill>
                  <a:srgbClr val="00B050"/>
                </a:solidFill>
                <a:latin typeface="Courier New" pitchFamily="49" charset="0"/>
                <a:cs typeface="Courier New" pitchFamily="49" charset="0"/>
              </a:rPr>
              <a:t>Files\</a:t>
            </a:r>
            <a:r>
              <a:rPr lang="en-US" sz="1200" dirty="0" err="1">
                <a:solidFill>
                  <a:srgbClr val="00B050"/>
                </a:solidFill>
                <a:latin typeface="Courier New" pitchFamily="49" charset="0"/>
                <a:cs typeface="Courier New" pitchFamily="49" charset="0"/>
              </a:rPr>
              <a:t>YourProg</a:t>
            </a:r>
            <a:r>
              <a:rPr lang="en-US" sz="1200" dirty="0">
                <a:solidFill>
                  <a:srgbClr val="00B050"/>
                </a:solidFill>
                <a:latin typeface="Courier New" pitchFamily="49" charset="0"/>
                <a:cs typeface="Courier New" pitchFamily="49" charset="0"/>
              </a:rPr>
              <a:t>\your.ini", </a:t>
            </a:r>
            <a:r>
              <a:rPr lang="en-US" sz="1200" dirty="0" err="1">
                <a:solidFill>
                  <a:srgbClr val="00B050"/>
                </a:solidFill>
                <a:latin typeface="Courier New" pitchFamily="49" charset="0"/>
                <a:cs typeface="Courier New" pitchFamily="49" charset="0"/>
              </a:rPr>
              <a:t>OverwriteExisting</a:t>
            </a:r>
            <a:endParaRPr lang="en-US" sz="1200" dirty="0">
              <a:solidFill>
                <a:srgbClr val="00B050"/>
              </a:solidFill>
              <a:latin typeface="Courier New" pitchFamily="49" charset="0"/>
              <a:cs typeface="Courier New" pitchFamily="49" charset="0"/>
            </a:endParaRPr>
          </a:p>
          <a:p>
            <a:pPr marL="0" indent="0">
              <a:buNone/>
            </a:pPr>
            <a:endParaRPr lang="en-US" sz="1200" dirty="0">
              <a:solidFill>
                <a:srgbClr val="00B050"/>
              </a:solidFill>
              <a:latin typeface="Courier New" pitchFamily="49" charset="0"/>
              <a:cs typeface="Courier New" pitchFamily="49" charset="0"/>
            </a:endParaRPr>
          </a:p>
          <a:p>
            <a:pPr marL="0" indent="0">
              <a:buNone/>
            </a:pPr>
            <a:r>
              <a:rPr lang="en-US" sz="1200" dirty="0">
                <a:solidFill>
                  <a:srgbClr val="00B050"/>
                </a:solidFill>
                <a:latin typeface="Courier New" pitchFamily="49" charset="0"/>
                <a:cs typeface="Courier New" pitchFamily="49" charset="0"/>
              </a:rPr>
              <a:t>'the </a:t>
            </a:r>
            <a:r>
              <a:rPr lang="en-US" sz="1200" dirty="0">
                <a:solidFill>
                  <a:srgbClr val="00B050"/>
                </a:solidFill>
                <a:latin typeface="Courier New" pitchFamily="49" charset="0"/>
                <a:cs typeface="Courier New" pitchFamily="49" charset="0"/>
              </a:rPr>
              <a:t>&amp; _ allows you to break a long line of code and continue it on to a new line strictly to make it look better in the text file </a:t>
            </a:r>
            <a:endParaRPr lang="en-US" sz="1200" dirty="0" smtClean="0">
              <a:solidFill>
                <a:srgbClr val="00B050"/>
              </a:solidFill>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VBScript: Add a favorite </a:t>
            </a:r>
            <a:endParaRPr lang="en-US" dirty="0"/>
          </a:p>
        </p:txBody>
      </p:sp>
      <p:sp>
        <p:nvSpPr>
          <p:cNvPr id="3" name="Content Placeholder 2"/>
          <p:cNvSpPr>
            <a:spLocks noGrp="1"/>
          </p:cNvSpPr>
          <p:nvPr>
            <p:ph idx="1"/>
          </p:nvPr>
        </p:nvSpPr>
        <p:spPr/>
        <p:txBody>
          <a:bodyPr>
            <a:normAutofit/>
          </a:bodyPr>
          <a:lstStyle/>
          <a:p>
            <a:r>
              <a:rPr lang="en-US" dirty="0" smtClean="0"/>
              <a:t>You can also add a favorite URL to the favorite menu in IE</a:t>
            </a:r>
            <a:br>
              <a:rPr lang="en-US" dirty="0" smtClean="0"/>
            </a:br>
            <a:endParaRPr lang="en-US" sz="1200" dirty="0">
              <a:solidFill>
                <a:srgbClr val="00B050"/>
              </a:solidFill>
              <a:latin typeface="Courier New" pitchFamily="49" charset="0"/>
              <a:cs typeface="Courier New" pitchFamily="49" charset="0"/>
            </a:endParaRPr>
          </a:p>
          <a:p>
            <a:pPr marL="0" indent="0">
              <a:buNone/>
            </a:pPr>
            <a:r>
              <a:rPr lang="en-US" sz="1200" dirty="0" err="1" smtClean="0">
                <a:solidFill>
                  <a:srgbClr val="00B050"/>
                </a:solidFill>
                <a:latin typeface="Courier New" pitchFamily="49" charset="0"/>
                <a:cs typeface="Courier New" pitchFamily="49" charset="0"/>
              </a:rPr>
              <a:t>Const</a:t>
            </a:r>
            <a:r>
              <a:rPr lang="en-US" sz="1200" dirty="0" smtClean="0">
                <a:solidFill>
                  <a:srgbClr val="00B050"/>
                </a:solidFill>
                <a:latin typeface="Courier New" pitchFamily="49" charset="0"/>
                <a:cs typeface="Courier New" pitchFamily="49" charset="0"/>
              </a:rPr>
              <a:t> </a:t>
            </a:r>
            <a:r>
              <a:rPr lang="en-US" sz="1200" dirty="0">
                <a:solidFill>
                  <a:srgbClr val="00B050"/>
                </a:solidFill>
                <a:latin typeface="Courier New" pitchFamily="49" charset="0"/>
                <a:cs typeface="Courier New" pitchFamily="49" charset="0"/>
              </a:rPr>
              <a:t>ADMINISTRATIVE_TOOLS = 6</a:t>
            </a:r>
          </a:p>
          <a:p>
            <a:pPr marL="0" indent="0">
              <a:buNone/>
            </a:pPr>
            <a:r>
              <a:rPr lang="en-US" sz="1200" dirty="0" smtClean="0">
                <a:solidFill>
                  <a:srgbClr val="00B050"/>
                </a:solidFill>
                <a:latin typeface="Courier New" pitchFamily="49" charset="0"/>
                <a:cs typeface="Courier New" pitchFamily="49" charset="0"/>
              </a:rPr>
              <a:t>Set </a:t>
            </a:r>
            <a:r>
              <a:rPr lang="en-US" sz="1200" dirty="0" err="1">
                <a:solidFill>
                  <a:srgbClr val="00B050"/>
                </a:solidFill>
                <a:latin typeface="Courier New" pitchFamily="49" charset="0"/>
                <a:cs typeface="Courier New" pitchFamily="49" charset="0"/>
              </a:rPr>
              <a:t>objShell</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CreateObject</a:t>
            </a:r>
            <a:r>
              <a:rPr lang="en-US" sz="1200" dirty="0">
                <a:solidFill>
                  <a:srgbClr val="00B050"/>
                </a:solidFill>
                <a:latin typeface="Courier New" pitchFamily="49" charset="0"/>
                <a:cs typeface="Courier New" pitchFamily="49" charset="0"/>
              </a:rPr>
              <a:t>("</a:t>
            </a:r>
            <a:r>
              <a:rPr lang="en-US" sz="1200" dirty="0" err="1">
                <a:solidFill>
                  <a:srgbClr val="00B050"/>
                </a:solidFill>
                <a:latin typeface="Courier New" pitchFamily="49" charset="0"/>
                <a:cs typeface="Courier New" pitchFamily="49" charset="0"/>
              </a:rPr>
              <a:t>Shell.Application</a:t>
            </a:r>
            <a:r>
              <a:rPr lang="en-US" sz="1200" dirty="0">
                <a:solidFill>
                  <a:srgbClr val="00B050"/>
                </a:solidFill>
                <a:latin typeface="Courier New" pitchFamily="49" charset="0"/>
                <a:cs typeface="Courier New" pitchFamily="49" charset="0"/>
              </a:rPr>
              <a:t>")</a:t>
            </a:r>
          </a:p>
          <a:p>
            <a:pPr marL="0" indent="0">
              <a:buNone/>
            </a:pPr>
            <a:r>
              <a:rPr lang="en-US" sz="1200" dirty="0" smtClean="0">
                <a:solidFill>
                  <a:srgbClr val="00B050"/>
                </a:solidFill>
                <a:latin typeface="Courier New" pitchFamily="49" charset="0"/>
                <a:cs typeface="Courier New" pitchFamily="49" charset="0"/>
              </a:rPr>
              <a:t>Set </a:t>
            </a:r>
            <a:r>
              <a:rPr lang="en-US" sz="1200" dirty="0" err="1">
                <a:solidFill>
                  <a:srgbClr val="00B050"/>
                </a:solidFill>
                <a:latin typeface="Courier New" pitchFamily="49" charset="0"/>
                <a:cs typeface="Courier New" pitchFamily="49" charset="0"/>
              </a:rPr>
              <a:t>objFolder</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objShell.Namespace</a:t>
            </a:r>
            <a:r>
              <a:rPr lang="en-US" sz="1200" dirty="0">
                <a:solidFill>
                  <a:srgbClr val="00B050"/>
                </a:solidFill>
                <a:latin typeface="Courier New" pitchFamily="49" charset="0"/>
                <a:cs typeface="Courier New" pitchFamily="49" charset="0"/>
              </a:rPr>
              <a:t>(ADMINISTRATIVE_TOOLS) </a:t>
            </a:r>
          </a:p>
          <a:p>
            <a:pPr marL="0" indent="0">
              <a:buNone/>
            </a:pPr>
            <a:r>
              <a:rPr lang="en-US" sz="1200" dirty="0" smtClean="0">
                <a:solidFill>
                  <a:srgbClr val="00B050"/>
                </a:solidFill>
                <a:latin typeface="Courier New" pitchFamily="49" charset="0"/>
                <a:cs typeface="Courier New" pitchFamily="49" charset="0"/>
              </a:rPr>
              <a:t>Set </a:t>
            </a:r>
            <a:r>
              <a:rPr lang="en-US" sz="1200" dirty="0" err="1">
                <a:solidFill>
                  <a:srgbClr val="00B050"/>
                </a:solidFill>
                <a:latin typeface="Courier New" pitchFamily="49" charset="0"/>
                <a:cs typeface="Courier New" pitchFamily="49" charset="0"/>
              </a:rPr>
              <a:t>objFolderItem</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objFolder.Self</a:t>
            </a:r>
            <a:r>
              <a:rPr lang="en-US" sz="1200" dirty="0">
                <a:solidFill>
                  <a:srgbClr val="00B050"/>
                </a:solidFill>
                <a:latin typeface="Courier New" pitchFamily="49" charset="0"/>
                <a:cs typeface="Courier New" pitchFamily="49" charset="0"/>
              </a:rPr>
              <a:t>     </a:t>
            </a:r>
          </a:p>
          <a:p>
            <a:pPr marL="0" indent="0">
              <a:buNone/>
            </a:pPr>
            <a:endParaRPr lang="en-US" sz="1200" dirty="0">
              <a:solidFill>
                <a:srgbClr val="00B050"/>
              </a:solidFill>
              <a:latin typeface="Courier New" pitchFamily="49" charset="0"/>
              <a:cs typeface="Courier New" pitchFamily="49" charset="0"/>
            </a:endParaRPr>
          </a:p>
          <a:p>
            <a:pPr marL="0" indent="0">
              <a:buNone/>
            </a:pPr>
            <a:r>
              <a:rPr lang="en-US" sz="1200" dirty="0" smtClean="0">
                <a:solidFill>
                  <a:srgbClr val="00B050"/>
                </a:solidFill>
                <a:latin typeface="Courier New" pitchFamily="49" charset="0"/>
                <a:cs typeface="Courier New" pitchFamily="49" charset="0"/>
              </a:rPr>
              <a:t>Set </a:t>
            </a:r>
            <a:r>
              <a:rPr lang="en-US" sz="1200" dirty="0" err="1">
                <a:solidFill>
                  <a:srgbClr val="00B050"/>
                </a:solidFill>
                <a:latin typeface="Courier New" pitchFamily="49" charset="0"/>
                <a:cs typeface="Courier New" pitchFamily="49" charset="0"/>
              </a:rPr>
              <a:t>objShell</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WScript.CreateObject</a:t>
            </a:r>
            <a:r>
              <a:rPr lang="en-US" sz="1200" dirty="0">
                <a:solidFill>
                  <a:srgbClr val="00B050"/>
                </a:solidFill>
                <a:latin typeface="Courier New" pitchFamily="49" charset="0"/>
                <a:cs typeface="Courier New" pitchFamily="49" charset="0"/>
              </a:rPr>
              <a:t>("</a:t>
            </a:r>
            <a:r>
              <a:rPr lang="en-US" sz="1200" dirty="0" err="1">
                <a:solidFill>
                  <a:srgbClr val="00B050"/>
                </a:solidFill>
                <a:latin typeface="Courier New" pitchFamily="49" charset="0"/>
                <a:cs typeface="Courier New" pitchFamily="49" charset="0"/>
              </a:rPr>
              <a:t>WScript.Shell</a:t>
            </a:r>
            <a:r>
              <a:rPr lang="en-US" sz="1200" dirty="0">
                <a:solidFill>
                  <a:srgbClr val="00B050"/>
                </a:solidFill>
                <a:latin typeface="Courier New" pitchFamily="49" charset="0"/>
                <a:cs typeface="Courier New" pitchFamily="49" charset="0"/>
              </a:rPr>
              <a:t>")</a:t>
            </a:r>
          </a:p>
          <a:p>
            <a:pPr marL="0" indent="0">
              <a:buNone/>
            </a:pPr>
            <a:r>
              <a:rPr lang="en-US" sz="1200" dirty="0" err="1" smtClean="0">
                <a:solidFill>
                  <a:srgbClr val="00B050"/>
                </a:solidFill>
                <a:latin typeface="Courier New" pitchFamily="49" charset="0"/>
                <a:cs typeface="Courier New" pitchFamily="49" charset="0"/>
              </a:rPr>
              <a:t>strDesktopFld</a:t>
            </a:r>
            <a:r>
              <a:rPr lang="en-US" sz="1200" dirty="0" smtClean="0">
                <a:solidFill>
                  <a:srgbClr val="00B050"/>
                </a:solidFill>
                <a:latin typeface="Courier New" pitchFamily="49" charset="0"/>
                <a:cs typeface="Courier New" pitchFamily="49" charset="0"/>
              </a:rPr>
              <a:t> </a:t>
            </a:r>
            <a:r>
              <a:rPr lang="en-US" sz="1200" dirty="0">
                <a:solidFill>
                  <a:srgbClr val="00B050"/>
                </a:solidFill>
                <a:latin typeface="Courier New" pitchFamily="49" charset="0"/>
                <a:cs typeface="Courier New" pitchFamily="49" charset="0"/>
              </a:rPr>
              <a:t>= </a:t>
            </a:r>
            <a:r>
              <a:rPr lang="en-US" sz="1200" dirty="0" err="1">
                <a:solidFill>
                  <a:srgbClr val="00B050"/>
                </a:solidFill>
                <a:latin typeface="Courier New" pitchFamily="49" charset="0"/>
                <a:cs typeface="Courier New" pitchFamily="49" charset="0"/>
              </a:rPr>
              <a:t>objFolderItem.Path</a:t>
            </a:r>
            <a:endParaRPr lang="en-US" sz="1200" dirty="0">
              <a:solidFill>
                <a:srgbClr val="00B050"/>
              </a:solidFill>
              <a:latin typeface="Courier New" pitchFamily="49" charset="0"/>
              <a:cs typeface="Courier New" pitchFamily="49" charset="0"/>
            </a:endParaRPr>
          </a:p>
          <a:p>
            <a:pPr marL="0" indent="0">
              <a:buNone/>
            </a:pPr>
            <a:endParaRPr lang="en-US" sz="1200" dirty="0">
              <a:solidFill>
                <a:srgbClr val="00B050"/>
              </a:solidFill>
              <a:latin typeface="Courier New" pitchFamily="49" charset="0"/>
              <a:cs typeface="Courier New" pitchFamily="49" charset="0"/>
            </a:endParaRPr>
          </a:p>
          <a:p>
            <a:pPr marL="0" indent="0">
              <a:buNone/>
            </a:pPr>
            <a:r>
              <a:rPr lang="en-US" sz="1200" dirty="0" smtClean="0">
                <a:solidFill>
                  <a:srgbClr val="00B050"/>
                </a:solidFill>
                <a:latin typeface="Courier New" pitchFamily="49" charset="0"/>
                <a:cs typeface="Courier New" pitchFamily="49" charset="0"/>
              </a:rPr>
              <a:t>Set </a:t>
            </a:r>
            <a:r>
              <a:rPr lang="en-US" sz="1200" dirty="0" err="1">
                <a:solidFill>
                  <a:srgbClr val="00B050"/>
                </a:solidFill>
                <a:latin typeface="Courier New" pitchFamily="49" charset="0"/>
                <a:cs typeface="Courier New" pitchFamily="49" charset="0"/>
              </a:rPr>
              <a:t>objURLShortcut</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objShell.CreateShortcut</a:t>
            </a:r>
            <a:r>
              <a:rPr lang="en-US" sz="1200" dirty="0">
                <a:solidFill>
                  <a:srgbClr val="00B050"/>
                </a:solidFill>
                <a:latin typeface="Courier New" pitchFamily="49" charset="0"/>
                <a:cs typeface="Courier New" pitchFamily="49" charset="0"/>
              </a:rPr>
              <a:t>(</a:t>
            </a:r>
            <a:r>
              <a:rPr lang="en-US" sz="1200" dirty="0" err="1">
                <a:solidFill>
                  <a:srgbClr val="00B050"/>
                </a:solidFill>
                <a:latin typeface="Courier New" pitchFamily="49" charset="0"/>
                <a:cs typeface="Courier New" pitchFamily="49" charset="0"/>
              </a:rPr>
              <a:t>strDesktopFld</a:t>
            </a:r>
            <a:r>
              <a:rPr lang="en-US" sz="1200" dirty="0">
                <a:solidFill>
                  <a:srgbClr val="00B050"/>
                </a:solidFill>
                <a:latin typeface="Courier New" pitchFamily="49" charset="0"/>
                <a:cs typeface="Courier New" pitchFamily="49" charset="0"/>
              </a:rPr>
              <a:t> &amp; "\W3 Schools.url")</a:t>
            </a:r>
          </a:p>
          <a:p>
            <a:pPr marL="0" indent="0">
              <a:buNone/>
            </a:pPr>
            <a:r>
              <a:rPr lang="en-US" sz="1200" dirty="0" err="1" smtClean="0">
                <a:solidFill>
                  <a:srgbClr val="00B050"/>
                </a:solidFill>
                <a:latin typeface="Courier New" pitchFamily="49" charset="0"/>
                <a:cs typeface="Courier New" pitchFamily="49" charset="0"/>
              </a:rPr>
              <a:t>objURLShortcut.TargetPath</a:t>
            </a:r>
            <a:r>
              <a:rPr lang="en-US" sz="1200" dirty="0" smtClean="0">
                <a:solidFill>
                  <a:srgbClr val="00B050"/>
                </a:solidFill>
                <a:latin typeface="Courier New" pitchFamily="49" charset="0"/>
                <a:cs typeface="Courier New" pitchFamily="49" charset="0"/>
              </a:rPr>
              <a:t> </a:t>
            </a:r>
            <a:r>
              <a:rPr lang="en-US" sz="1200" dirty="0">
                <a:solidFill>
                  <a:srgbClr val="00B050"/>
                </a:solidFill>
                <a:latin typeface="Courier New" pitchFamily="49" charset="0"/>
                <a:cs typeface="Courier New" pitchFamily="49" charset="0"/>
              </a:rPr>
              <a:t>="http://www.w3schools.com"</a:t>
            </a:r>
          </a:p>
          <a:p>
            <a:pPr marL="0" indent="0">
              <a:buNone/>
            </a:pPr>
            <a:r>
              <a:rPr lang="en-US" sz="1200" dirty="0" err="1" smtClean="0">
                <a:solidFill>
                  <a:srgbClr val="00B050"/>
                </a:solidFill>
                <a:latin typeface="Courier New" pitchFamily="49" charset="0"/>
                <a:cs typeface="Courier New" pitchFamily="49" charset="0"/>
              </a:rPr>
              <a:t>objURLShortcut.Save</a:t>
            </a:r>
            <a:endParaRPr lang="en-US" sz="1200" dirty="0">
              <a:solidFill>
                <a:srgbClr val="00B050"/>
              </a:solidFill>
              <a:latin typeface="Courier New" pitchFamily="49" charset="0"/>
              <a:cs typeface="Courier New"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Vbscript</a:t>
            </a:r>
            <a:r>
              <a:rPr lang="en-US" dirty="0" smtClean="0"/>
              <a:t>: User input</a:t>
            </a:r>
            <a:endParaRPr lang="en-US" dirty="0"/>
          </a:p>
        </p:txBody>
      </p:sp>
      <p:sp>
        <p:nvSpPr>
          <p:cNvPr id="3" name="Content Placeholder 2"/>
          <p:cNvSpPr>
            <a:spLocks noGrp="1"/>
          </p:cNvSpPr>
          <p:nvPr>
            <p:ph idx="1"/>
          </p:nvPr>
        </p:nvSpPr>
        <p:spPr/>
        <p:txBody>
          <a:bodyPr/>
          <a:lstStyle/>
          <a:p>
            <a:r>
              <a:rPr lang="en-US" dirty="0" smtClean="0"/>
              <a:t>Prompting a user with a yes or no question</a:t>
            </a:r>
          </a:p>
          <a:p>
            <a:pPr lvl="1"/>
            <a:r>
              <a:rPr lang="en-US" dirty="0" smtClean="0"/>
              <a:t>First declare a constant or variable with a window title</a:t>
            </a:r>
            <a:br>
              <a:rPr lang="en-US" dirty="0" smtClean="0"/>
            </a:br>
            <a:r>
              <a:rPr lang="en-US" sz="1600" dirty="0" smtClean="0">
                <a:solidFill>
                  <a:srgbClr val="00B050"/>
                </a:solidFill>
                <a:latin typeface="Courier New" pitchFamily="49" charset="0"/>
                <a:cs typeface="Courier New" pitchFamily="49" charset="0"/>
              </a:rPr>
              <a:t>const POPUP_TITLE="Your Printers and Drives"</a:t>
            </a:r>
          </a:p>
          <a:p>
            <a:pPr lvl="1"/>
            <a:r>
              <a:rPr lang="en-US" sz="1600" dirty="0" smtClean="0"/>
              <a:t>Setup a new variable to define a shell object (helps to simplify the code)</a:t>
            </a:r>
            <a:br>
              <a:rPr lang="en-US" sz="1600" dirty="0" smtClean="0"/>
            </a:br>
            <a:r>
              <a:rPr lang="en-US" sz="1800" dirty="0" smtClean="0">
                <a:solidFill>
                  <a:srgbClr val="00B050"/>
                </a:solidFill>
                <a:latin typeface="Courier New" pitchFamily="49" charset="0"/>
                <a:cs typeface="Courier New" pitchFamily="49" charset="0"/>
              </a:rPr>
              <a:t>Set </a:t>
            </a:r>
            <a:r>
              <a:rPr lang="en-US" sz="1800" dirty="0" err="1" smtClean="0">
                <a:solidFill>
                  <a:srgbClr val="00B050"/>
                </a:solidFill>
                <a:latin typeface="Courier New" pitchFamily="49" charset="0"/>
                <a:cs typeface="Courier New" pitchFamily="49" charset="0"/>
              </a:rPr>
              <a:t>objshell</a:t>
            </a:r>
            <a:r>
              <a:rPr lang="en-US" sz="1800" dirty="0" smtClean="0">
                <a:solidFill>
                  <a:srgbClr val="00B050"/>
                </a:solidFill>
                <a:latin typeface="Courier New" pitchFamily="49" charset="0"/>
                <a:cs typeface="Courier New" pitchFamily="49" charset="0"/>
              </a:rPr>
              <a:t> = </a:t>
            </a:r>
            <a:r>
              <a:rPr lang="en-US" sz="1800" dirty="0" err="1" smtClean="0">
                <a:solidFill>
                  <a:srgbClr val="00B050"/>
                </a:solidFill>
                <a:latin typeface="Courier New" pitchFamily="49" charset="0"/>
                <a:cs typeface="Courier New" pitchFamily="49" charset="0"/>
              </a:rPr>
              <a:t>wscript.createobject</a:t>
            </a:r>
            <a:r>
              <a:rPr lang="en-US" sz="1800" dirty="0" smtClean="0">
                <a:solidFill>
                  <a:srgbClr val="00B050"/>
                </a:solidFill>
                <a:latin typeface="Courier New" pitchFamily="49" charset="0"/>
                <a:cs typeface="Courier New" pitchFamily="49" charset="0"/>
              </a:rPr>
              <a:t>("</a:t>
            </a:r>
            <a:r>
              <a:rPr lang="en-US" sz="1800" dirty="0" err="1" smtClean="0">
                <a:solidFill>
                  <a:srgbClr val="00B050"/>
                </a:solidFill>
                <a:latin typeface="Courier New" pitchFamily="49" charset="0"/>
                <a:cs typeface="Courier New" pitchFamily="49" charset="0"/>
              </a:rPr>
              <a:t>wscript.shell</a:t>
            </a:r>
            <a:r>
              <a:rPr lang="en-US" sz="1800" dirty="0" smtClean="0">
                <a:solidFill>
                  <a:srgbClr val="00B050"/>
                </a:solidFill>
                <a:latin typeface="Courier New" pitchFamily="49" charset="0"/>
                <a:cs typeface="Courier New" pitchFamily="49" charset="0"/>
              </a:rPr>
              <a:t>")</a:t>
            </a:r>
          </a:p>
          <a:p>
            <a:pPr lvl="1"/>
            <a:r>
              <a:rPr lang="en-US" sz="1800" dirty="0" smtClean="0"/>
              <a:t>Create new variable  that receives user  input from the yes/no popup that pops up</a:t>
            </a:r>
          </a:p>
          <a:p>
            <a:pPr marL="393192" lvl="1" indent="0">
              <a:buNone/>
            </a:pPr>
            <a:r>
              <a:rPr lang="en-US" sz="1200" dirty="0" err="1" smtClean="0">
                <a:solidFill>
                  <a:srgbClr val="00B050"/>
                </a:solidFill>
                <a:latin typeface="Courier New" pitchFamily="49" charset="0"/>
                <a:cs typeface="Courier New" pitchFamily="49" charset="0"/>
              </a:rPr>
              <a:t>iRetVal</a:t>
            </a:r>
            <a:r>
              <a:rPr lang="en-US" sz="1200" dirty="0" smtClean="0">
                <a:solidFill>
                  <a:srgbClr val="00B050"/>
                </a:solidFill>
                <a:latin typeface="Courier New" pitchFamily="49" charset="0"/>
                <a:cs typeface="Courier New" pitchFamily="49" charset="0"/>
              </a:rPr>
              <a:t> </a:t>
            </a:r>
            <a:r>
              <a:rPr lang="en-US" sz="1200" dirty="0">
                <a:solidFill>
                  <a:srgbClr val="00B050"/>
                </a:solidFill>
                <a:latin typeface="Courier New" pitchFamily="49" charset="0"/>
                <a:cs typeface="Courier New" pitchFamily="49" charset="0"/>
              </a:rPr>
              <a:t>= </a:t>
            </a:r>
            <a:r>
              <a:rPr lang="en-US" sz="1200" dirty="0" err="1">
                <a:solidFill>
                  <a:srgbClr val="00B050"/>
                </a:solidFill>
                <a:latin typeface="Courier New" pitchFamily="49" charset="0"/>
                <a:cs typeface="Courier New" pitchFamily="49" charset="0"/>
              </a:rPr>
              <a:t>objshell.popup</a:t>
            </a:r>
            <a:r>
              <a:rPr lang="en-US" sz="1200" dirty="0">
                <a:solidFill>
                  <a:srgbClr val="00B050"/>
                </a:solidFill>
                <a:latin typeface="Courier New" pitchFamily="49" charset="0"/>
                <a:cs typeface="Courier New" pitchFamily="49" charset="0"/>
              </a:rPr>
              <a:t>("Would you like to setup your computer to the default" &amp; _ </a:t>
            </a:r>
          </a:p>
          <a:p>
            <a:pPr>
              <a:buNone/>
            </a:pPr>
            <a:r>
              <a:rPr lang="en-US" sz="1200" dirty="0">
                <a:solidFill>
                  <a:srgbClr val="00B050"/>
                </a:solidFill>
                <a:latin typeface="Courier New" pitchFamily="49" charset="0"/>
                <a:cs typeface="Courier New" pitchFamily="49" charset="0"/>
              </a:rPr>
              <a:t>	 	 " settings for Your Site?", 10, POPUP_TITLE, </a:t>
            </a:r>
            <a:r>
              <a:rPr lang="en-US" sz="1200" dirty="0" err="1">
                <a:solidFill>
                  <a:srgbClr val="00B050"/>
                </a:solidFill>
                <a:latin typeface="Courier New" pitchFamily="49" charset="0"/>
                <a:cs typeface="Courier New" pitchFamily="49" charset="0"/>
              </a:rPr>
              <a:t>vbquestion</a:t>
            </a:r>
            <a:r>
              <a:rPr lang="en-US" sz="1200" dirty="0">
                <a:solidFill>
                  <a:srgbClr val="00B050"/>
                </a:solidFill>
                <a:latin typeface="Courier New" pitchFamily="49" charset="0"/>
                <a:cs typeface="Courier New" pitchFamily="49" charset="0"/>
              </a:rPr>
              <a:t> + </a:t>
            </a:r>
            <a:r>
              <a:rPr lang="en-US" sz="1200" dirty="0" err="1">
                <a:solidFill>
                  <a:srgbClr val="00B050"/>
                </a:solidFill>
                <a:latin typeface="Courier New" pitchFamily="49" charset="0"/>
                <a:cs typeface="Courier New" pitchFamily="49" charset="0"/>
              </a:rPr>
              <a:t>vbyesno</a:t>
            </a:r>
            <a:r>
              <a:rPr lang="en-US" sz="1200" dirty="0">
                <a:solidFill>
                  <a:srgbClr val="00B050"/>
                </a:solidFill>
                <a:latin typeface="Courier New" pitchFamily="49" charset="0"/>
                <a:cs typeface="Courier New" pitchFamily="49" charset="0"/>
              </a:rPr>
              <a:t>)</a:t>
            </a:r>
          </a:p>
          <a:p>
            <a:pPr>
              <a:buNone/>
            </a:pPr>
            <a:r>
              <a:rPr lang="en-US" sz="1200" dirty="0" smtClean="0">
                <a:solidFill>
                  <a:srgbClr val="00B050"/>
                </a:solidFill>
                <a:latin typeface="Courier New" pitchFamily="49" charset="0"/>
                <a:cs typeface="Courier New" pitchFamily="49" charset="0"/>
              </a:rPr>
              <a:t>	</a:t>
            </a:r>
          </a:p>
          <a:p>
            <a:pPr>
              <a:buNone/>
            </a:pPr>
            <a:r>
              <a:rPr lang="en-US" sz="1200" dirty="0" smtClean="0"/>
              <a:t>' at the end of a line of code, the &amp; _ will allow you to continue the line of code on the next line. This is done mainly for the appearance of the code and make it easier to read for the author</a:t>
            </a:r>
            <a:endParaRPr lang="en-US" sz="1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User Input</a:t>
            </a:r>
            <a:endParaRPr lang="en-US" dirty="0"/>
          </a:p>
        </p:txBody>
      </p:sp>
      <p:sp>
        <p:nvSpPr>
          <p:cNvPr id="3" name="Content Placeholder 2"/>
          <p:cNvSpPr>
            <a:spLocks noGrp="1"/>
          </p:cNvSpPr>
          <p:nvPr>
            <p:ph idx="1"/>
          </p:nvPr>
        </p:nvSpPr>
        <p:spPr/>
        <p:txBody>
          <a:bodyPr/>
          <a:lstStyle/>
          <a:p>
            <a:r>
              <a:rPr lang="en-US" dirty="0" smtClean="0"/>
              <a:t>You can also get a text from the user placed in a variable</a:t>
            </a:r>
          </a:p>
          <a:p>
            <a:pPr lvl="1"/>
            <a:r>
              <a:rPr lang="en-US" sz="2000" dirty="0" smtClean="0"/>
              <a:t>Variable = </a:t>
            </a:r>
            <a:r>
              <a:rPr lang="en-US" sz="2000" dirty="0" err="1" smtClean="0"/>
              <a:t>InputName</a:t>
            </a:r>
            <a:r>
              <a:rPr lang="en-US" sz="2000" dirty="0" smtClean="0"/>
              <a:t>("your Text", "Box Title", “Default”, </a:t>
            </a:r>
            <a:r>
              <a:rPr lang="en-US" sz="2000" dirty="0" err="1" smtClean="0"/>
              <a:t>Vert</a:t>
            </a:r>
            <a:r>
              <a:rPr lang="en-US" sz="2000" dirty="0" smtClean="0"/>
              <a:t> Pos, </a:t>
            </a:r>
            <a:r>
              <a:rPr lang="en-US" sz="2000" dirty="0" err="1" smtClean="0"/>
              <a:t>Horz</a:t>
            </a:r>
            <a:r>
              <a:rPr lang="en-US" sz="2000" dirty="0" smtClean="0"/>
              <a:t> Pos)</a:t>
            </a:r>
          </a:p>
          <a:p>
            <a:pPr>
              <a:buNone/>
            </a:pPr>
            <a:r>
              <a:rPr lang="en-US" sz="1800" dirty="0" err="1" smtClean="0">
                <a:solidFill>
                  <a:srgbClr val="00B050"/>
                </a:solidFill>
                <a:latin typeface="Courier New" pitchFamily="49" charset="0"/>
                <a:cs typeface="Courier New" pitchFamily="49" charset="0"/>
              </a:rPr>
              <a:t>strUserInput</a:t>
            </a:r>
            <a:r>
              <a:rPr lang="en-US" sz="1800" dirty="0" smtClean="0">
                <a:solidFill>
                  <a:srgbClr val="00B050"/>
                </a:solidFill>
                <a:latin typeface="Courier New" pitchFamily="49" charset="0"/>
                <a:cs typeface="Courier New" pitchFamily="49" charset="0"/>
              </a:rPr>
              <a:t> </a:t>
            </a:r>
            <a:r>
              <a:rPr lang="en-US" sz="1800" dirty="0">
                <a:solidFill>
                  <a:srgbClr val="00B050"/>
                </a:solidFill>
                <a:latin typeface="Courier New" pitchFamily="49" charset="0"/>
                <a:cs typeface="Courier New" pitchFamily="49" charset="0"/>
              </a:rPr>
              <a:t>= </a:t>
            </a:r>
            <a:r>
              <a:rPr lang="en-US" sz="1800" dirty="0" err="1">
                <a:solidFill>
                  <a:srgbClr val="00B050"/>
                </a:solidFill>
                <a:latin typeface="Courier New" pitchFamily="49" charset="0"/>
                <a:cs typeface="Courier New" pitchFamily="49" charset="0"/>
              </a:rPr>
              <a:t>inputbox</a:t>
            </a:r>
            <a:r>
              <a:rPr lang="en-US" sz="1800" dirty="0">
                <a:solidFill>
                  <a:srgbClr val="00B050"/>
                </a:solidFill>
                <a:latin typeface="Courier New" pitchFamily="49" charset="0"/>
                <a:cs typeface="Courier New" pitchFamily="49" charset="0"/>
              </a:rPr>
              <a:t>("Please enter your name:", </a:t>
            </a:r>
            <a:r>
              <a:rPr lang="en-US" sz="1800" dirty="0" smtClean="0">
                <a:solidFill>
                  <a:srgbClr val="00B050"/>
                </a:solidFill>
                <a:latin typeface="Courier New" pitchFamily="49" charset="0"/>
                <a:cs typeface="Courier New" pitchFamily="49" charset="0"/>
              </a:rPr>
              <a:t>"</a:t>
            </a:r>
            <a:r>
              <a:rPr lang="en-US" sz="1800" dirty="0" err="1">
                <a:solidFill>
                  <a:srgbClr val="00B050"/>
                </a:solidFill>
                <a:latin typeface="Courier New" pitchFamily="49" charset="0"/>
                <a:cs typeface="Courier New" pitchFamily="49" charset="0"/>
              </a:rPr>
              <a:t>Name","Your</a:t>
            </a:r>
            <a:r>
              <a:rPr lang="en-US" sz="1800" dirty="0">
                <a:solidFill>
                  <a:srgbClr val="00B050"/>
                </a:solidFill>
                <a:latin typeface="Courier New" pitchFamily="49" charset="0"/>
                <a:cs typeface="Courier New" pitchFamily="49" charset="0"/>
              </a:rPr>
              <a:t> name here", 300, 400</a:t>
            </a:r>
            <a:r>
              <a:rPr lang="en-US" sz="1800" dirty="0" smtClean="0">
                <a:solidFill>
                  <a:srgbClr val="00B050"/>
                </a:solidFill>
                <a:latin typeface="Courier New" pitchFamily="49" charset="0"/>
                <a:cs typeface="Courier New" pitchFamily="49" charset="0"/>
              </a:rPr>
              <a:t>)</a:t>
            </a:r>
          </a:p>
          <a:p>
            <a:pPr>
              <a:buNone/>
            </a:pPr>
            <a:endParaRPr lang="en-US" sz="1800" dirty="0">
              <a:solidFill>
                <a:srgbClr val="00B050"/>
              </a:solidFill>
              <a:latin typeface="Courier New" pitchFamily="49" charset="0"/>
              <a:cs typeface="Courier New" pitchFamily="49" charset="0"/>
            </a:endParaRPr>
          </a:p>
          <a:p>
            <a:pPr>
              <a:buNone/>
            </a:pPr>
            <a:r>
              <a:rPr lang="en-US" sz="1800" dirty="0" err="1" smtClean="0">
                <a:solidFill>
                  <a:srgbClr val="00B050"/>
                </a:solidFill>
                <a:latin typeface="Courier New" pitchFamily="49" charset="0"/>
                <a:cs typeface="Courier New" pitchFamily="49" charset="0"/>
              </a:rPr>
              <a:t>Wscript.echo</a:t>
            </a:r>
            <a:r>
              <a:rPr lang="en-US" sz="1800" dirty="0" smtClean="0">
                <a:solidFill>
                  <a:srgbClr val="00B050"/>
                </a:solidFill>
                <a:latin typeface="Courier New" pitchFamily="49" charset="0"/>
                <a:cs typeface="Courier New" pitchFamily="49" charset="0"/>
              </a:rPr>
              <a:t> </a:t>
            </a:r>
            <a:r>
              <a:rPr lang="en-US" sz="1800" dirty="0" err="1" smtClean="0">
                <a:solidFill>
                  <a:srgbClr val="00B050"/>
                </a:solidFill>
                <a:latin typeface="Courier New" pitchFamily="49" charset="0"/>
                <a:cs typeface="Courier New" pitchFamily="49" charset="0"/>
              </a:rPr>
              <a:t>strUserInput</a:t>
            </a:r>
            <a:endParaRPr lang="en-US" sz="2400" dirty="0">
              <a:solidFill>
                <a:srgbClr val="00B050"/>
              </a:solidFill>
              <a:latin typeface="Courier New" pitchFamily="49" charset="0"/>
              <a:cs typeface="Courier New" pitchFamily="4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Odds and ends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Run a program or other file</a:t>
            </a:r>
            <a:br>
              <a:rPr lang="en-US" dirty="0" smtClean="0"/>
            </a:br>
            <a:r>
              <a:rPr lang="en-US" sz="2200" dirty="0">
                <a:solidFill>
                  <a:srgbClr val="00B050"/>
                </a:solidFill>
                <a:latin typeface="Courier New" pitchFamily="49" charset="0"/>
                <a:cs typeface="Courier New" pitchFamily="49" charset="0"/>
              </a:rPr>
              <a:t>Set </a:t>
            </a:r>
            <a:r>
              <a:rPr lang="en-US" sz="2200" dirty="0" err="1">
                <a:solidFill>
                  <a:srgbClr val="00B050"/>
                </a:solidFill>
                <a:latin typeface="Courier New" pitchFamily="49" charset="0"/>
                <a:cs typeface="Courier New" pitchFamily="49" charset="0"/>
              </a:rPr>
              <a:t>objShell</a:t>
            </a:r>
            <a:r>
              <a:rPr lang="en-US" sz="2200" dirty="0">
                <a:solidFill>
                  <a:srgbClr val="00B050"/>
                </a:solidFill>
                <a:latin typeface="Courier New" pitchFamily="49" charset="0"/>
                <a:cs typeface="Courier New" pitchFamily="49" charset="0"/>
              </a:rPr>
              <a:t>= </a:t>
            </a:r>
            <a:r>
              <a:rPr lang="en-US" sz="2200" dirty="0" err="1">
                <a:solidFill>
                  <a:srgbClr val="00B050"/>
                </a:solidFill>
                <a:latin typeface="Courier New" pitchFamily="49" charset="0"/>
                <a:cs typeface="Courier New" pitchFamily="49" charset="0"/>
              </a:rPr>
              <a:t>CreateObject</a:t>
            </a:r>
            <a:r>
              <a:rPr lang="en-US" sz="2200" dirty="0">
                <a:solidFill>
                  <a:srgbClr val="00B050"/>
                </a:solidFill>
                <a:latin typeface="Courier New" pitchFamily="49" charset="0"/>
                <a:cs typeface="Courier New" pitchFamily="49" charset="0"/>
              </a:rPr>
              <a:t>("</a:t>
            </a:r>
            <a:r>
              <a:rPr lang="en-US" sz="2200" dirty="0" err="1">
                <a:solidFill>
                  <a:srgbClr val="00B050"/>
                </a:solidFill>
                <a:latin typeface="Courier New" pitchFamily="49" charset="0"/>
                <a:cs typeface="Courier New" pitchFamily="49" charset="0"/>
              </a:rPr>
              <a:t>Wscript.Shell</a:t>
            </a:r>
            <a:r>
              <a:rPr lang="en-US" sz="2200" dirty="0">
                <a:solidFill>
                  <a:srgbClr val="00B050"/>
                </a:solidFill>
                <a:latin typeface="Courier New" pitchFamily="49" charset="0"/>
                <a:cs typeface="Courier New" pitchFamily="49" charset="0"/>
              </a:rPr>
              <a:t>")</a:t>
            </a:r>
          </a:p>
          <a:p>
            <a:pPr marL="0" indent="0">
              <a:buNone/>
            </a:pPr>
            <a:r>
              <a:rPr lang="en-US" sz="2200" dirty="0" err="1">
                <a:solidFill>
                  <a:srgbClr val="00B050"/>
                </a:solidFill>
                <a:latin typeface="Courier New" pitchFamily="49" charset="0"/>
                <a:cs typeface="Courier New" pitchFamily="49" charset="0"/>
              </a:rPr>
              <a:t>objShell.run</a:t>
            </a:r>
            <a:r>
              <a:rPr lang="en-US" sz="2200" dirty="0">
                <a:solidFill>
                  <a:srgbClr val="00B050"/>
                </a:solidFill>
                <a:latin typeface="Courier New" pitchFamily="49" charset="0"/>
                <a:cs typeface="Courier New" pitchFamily="49" charset="0"/>
              </a:rPr>
              <a:t> "C:\</a:t>
            </a:r>
            <a:r>
              <a:rPr lang="en-US" sz="2200" dirty="0">
                <a:solidFill>
                  <a:srgbClr val="00B050"/>
                </a:solidFill>
                <a:latin typeface="Courier New" pitchFamily="49" charset="0"/>
                <a:cs typeface="Courier New" pitchFamily="49" charset="0"/>
              </a:rPr>
              <a:t>yourprog.exe"</a:t>
            </a:r>
            <a:endParaRPr lang="en-US" sz="2200" dirty="0" smtClean="0">
              <a:solidFill>
                <a:srgbClr val="00B050"/>
              </a:solidFill>
              <a:latin typeface="Courier New" pitchFamily="49" charset="0"/>
              <a:cs typeface="Courier New" pitchFamily="49" charset="0"/>
            </a:endParaRPr>
          </a:p>
          <a:p>
            <a:pPr marL="0" indent="0">
              <a:buNone/>
            </a:pPr>
            <a:r>
              <a:rPr lang="en-US" dirty="0" smtClean="0"/>
              <a:t>Sets </a:t>
            </a:r>
            <a:r>
              <a:rPr lang="en-US" dirty="0" smtClean="0"/>
              <a:t>then retrieves info in ADUC (for a computer)</a:t>
            </a:r>
          </a:p>
          <a:p>
            <a:pPr marL="0" indent="0">
              <a:buNone/>
            </a:pPr>
            <a:r>
              <a:rPr lang="en-US" sz="1600" dirty="0">
                <a:solidFill>
                  <a:srgbClr val="00B050"/>
                </a:solidFill>
                <a:latin typeface="Courier New" pitchFamily="49" charset="0"/>
                <a:cs typeface="Courier New" pitchFamily="49" charset="0"/>
              </a:rPr>
              <a:t>Set </a:t>
            </a:r>
            <a:r>
              <a:rPr lang="en-US" sz="1600" dirty="0" err="1">
                <a:solidFill>
                  <a:srgbClr val="00B050"/>
                </a:solidFill>
                <a:latin typeface="Courier New" pitchFamily="49" charset="0"/>
                <a:cs typeface="Courier New" pitchFamily="49" charset="0"/>
              </a:rPr>
              <a:t>objSysinfo</a:t>
            </a:r>
            <a:r>
              <a:rPr lang="en-US" sz="1600" dirty="0">
                <a:solidFill>
                  <a:srgbClr val="00B050"/>
                </a:solidFill>
                <a:latin typeface="Courier New" pitchFamily="49" charset="0"/>
                <a:cs typeface="Courier New" pitchFamily="49" charset="0"/>
              </a:rPr>
              <a:t> = </a:t>
            </a:r>
            <a:r>
              <a:rPr lang="en-US" sz="1600" dirty="0" err="1">
                <a:solidFill>
                  <a:srgbClr val="00B050"/>
                </a:solidFill>
                <a:latin typeface="Courier New" pitchFamily="49" charset="0"/>
                <a:cs typeface="Courier New" pitchFamily="49" charset="0"/>
              </a:rPr>
              <a:t>CreateObject</a:t>
            </a:r>
            <a:r>
              <a:rPr lang="en-US" sz="1600" dirty="0">
                <a:solidFill>
                  <a:srgbClr val="00B050"/>
                </a:solidFill>
                <a:latin typeface="Courier New" pitchFamily="49" charset="0"/>
                <a:cs typeface="Courier New" pitchFamily="49" charset="0"/>
              </a:rPr>
              <a:t>("</a:t>
            </a:r>
            <a:r>
              <a:rPr lang="en-US" sz="1600" dirty="0" err="1">
                <a:solidFill>
                  <a:srgbClr val="00B050"/>
                </a:solidFill>
                <a:latin typeface="Courier New" pitchFamily="49" charset="0"/>
                <a:cs typeface="Courier New" pitchFamily="49" charset="0"/>
              </a:rPr>
              <a:t>ADSystemInfo</a:t>
            </a:r>
            <a:r>
              <a:rPr lang="en-US" sz="1600" dirty="0">
                <a:solidFill>
                  <a:srgbClr val="00B050"/>
                </a:solidFill>
                <a:latin typeface="Courier New" pitchFamily="49" charset="0"/>
                <a:cs typeface="Courier New" pitchFamily="49" charset="0"/>
              </a:rPr>
              <a:t>")</a:t>
            </a:r>
          </a:p>
          <a:p>
            <a:pPr marL="0" indent="0">
              <a:buNone/>
            </a:pPr>
            <a:endParaRPr lang="en-US" sz="1600" dirty="0">
              <a:solidFill>
                <a:srgbClr val="00B050"/>
              </a:solidFill>
              <a:latin typeface="Courier New" pitchFamily="49" charset="0"/>
              <a:cs typeface="Courier New" pitchFamily="49" charset="0"/>
            </a:endParaRPr>
          </a:p>
          <a:p>
            <a:pPr marL="0" indent="0">
              <a:buNone/>
            </a:pPr>
            <a:r>
              <a:rPr lang="en-US" sz="1600" dirty="0">
                <a:solidFill>
                  <a:srgbClr val="00B050"/>
                </a:solidFill>
                <a:latin typeface="Courier New" pitchFamily="49" charset="0"/>
                <a:cs typeface="Courier New" pitchFamily="49" charset="0"/>
              </a:rPr>
              <a:t>Set </a:t>
            </a:r>
            <a:r>
              <a:rPr lang="en-US" sz="1600" dirty="0" err="1">
                <a:solidFill>
                  <a:srgbClr val="00B050"/>
                </a:solidFill>
                <a:latin typeface="Courier New" pitchFamily="49" charset="0"/>
                <a:cs typeface="Courier New" pitchFamily="49" charset="0"/>
              </a:rPr>
              <a:t>objComputer</a:t>
            </a:r>
            <a:r>
              <a:rPr lang="en-US" sz="1600" dirty="0">
                <a:solidFill>
                  <a:srgbClr val="00B050"/>
                </a:solidFill>
                <a:latin typeface="Courier New" pitchFamily="49" charset="0"/>
                <a:cs typeface="Courier New" pitchFamily="49" charset="0"/>
              </a:rPr>
              <a:t> = </a:t>
            </a:r>
            <a:r>
              <a:rPr lang="en-US" sz="1600" dirty="0" err="1">
                <a:solidFill>
                  <a:srgbClr val="00B050"/>
                </a:solidFill>
                <a:latin typeface="Courier New" pitchFamily="49" charset="0"/>
                <a:cs typeface="Courier New" pitchFamily="49" charset="0"/>
              </a:rPr>
              <a:t>GetObject</a:t>
            </a:r>
            <a:r>
              <a:rPr lang="en-US" sz="1600" dirty="0">
                <a:solidFill>
                  <a:srgbClr val="00B050"/>
                </a:solidFill>
                <a:latin typeface="Courier New" pitchFamily="49" charset="0"/>
                <a:cs typeface="Courier New" pitchFamily="49" charset="0"/>
              </a:rPr>
              <a:t>("LDAP://" &amp; </a:t>
            </a:r>
            <a:r>
              <a:rPr lang="en-US" sz="1600" dirty="0" err="1">
                <a:solidFill>
                  <a:srgbClr val="00B050"/>
                </a:solidFill>
                <a:latin typeface="Courier New" pitchFamily="49" charset="0"/>
                <a:cs typeface="Courier New" pitchFamily="49" charset="0"/>
              </a:rPr>
              <a:t>objsysinfo.computername</a:t>
            </a:r>
            <a:r>
              <a:rPr lang="en-US" sz="1600" dirty="0">
                <a:solidFill>
                  <a:srgbClr val="00B050"/>
                </a:solidFill>
                <a:latin typeface="Courier New" pitchFamily="49" charset="0"/>
                <a:cs typeface="Courier New" pitchFamily="49" charset="0"/>
              </a:rPr>
              <a:t>)</a:t>
            </a:r>
          </a:p>
          <a:p>
            <a:pPr marL="0" indent="0">
              <a:buNone/>
            </a:pPr>
            <a:r>
              <a:rPr lang="en-US" sz="1600" dirty="0" err="1">
                <a:solidFill>
                  <a:srgbClr val="00B050"/>
                </a:solidFill>
                <a:latin typeface="Courier New" pitchFamily="49" charset="0"/>
                <a:cs typeface="Courier New" pitchFamily="49" charset="0"/>
              </a:rPr>
              <a:t>objComputer.put</a:t>
            </a:r>
            <a:r>
              <a:rPr lang="en-US" sz="1600" dirty="0">
                <a:solidFill>
                  <a:srgbClr val="00B050"/>
                </a:solidFill>
                <a:latin typeface="Courier New" pitchFamily="49" charset="0"/>
                <a:cs typeface="Courier New" pitchFamily="49" charset="0"/>
              </a:rPr>
              <a:t> "Description", "Your </a:t>
            </a:r>
            <a:r>
              <a:rPr lang="en-US" sz="1600" dirty="0" err="1">
                <a:solidFill>
                  <a:srgbClr val="00B050"/>
                </a:solidFill>
                <a:latin typeface="Courier New" pitchFamily="49" charset="0"/>
                <a:cs typeface="Courier New" pitchFamily="49" charset="0"/>
              </a:rPr>
              <a:t>Desc</a:t>
            </a:r>
            <a:r>
              <a:rPr lang="en-US" sz="1600" dirty="0">
                <a:solidFill>
                  <a:srgbClr val="00B050"/>
                </a:solidFill>
                <a:latin typeface="Courier New" pitchFamily="49" charset="0"/>
                <a:cs typeface="Courier New" pitchFamily="49" charset="0"/>
              </a:rPr>
              <a:t>"</a:t>
            </a:r>
          </a:p>
          <a:p>
            <a:pPr marL="0" indent="0">
              <a:buNone/>
            </a:pPr>
            <a:r>
              <a:rPr lang="en-US" sz="1600" dirty="0" err="1">
                <a:solidFill>
                  <a:srgbClr val="00B050"/>
                </a:solidFill>
                <a:latin typeface="Courier New" pitchFamily="49" charset="0"/>
                <a:cs typeface="Courier New" pitchFamily="49" charset="0"/>
              </a:rPr>
              <a:t>objComputer.Setinfo</a:t>
            </a:r>
            <a:endParaRPr lang="en-US" sz="1600" dirty="0">
              <a:solidFill>
                <a:srgbClr val="00B050"/>
              </a:solidFill>
              <a:latin typeface="Courier New" pitchFamily="49" charset="0"/>
              <a:cs typeface="Courier New" pitchFamily="49" charset="0"/>
            </a:endParaRPr>
          </a:p>
          <a:p>
            <a:pPr marL="0" indent="0">
              <a:buNone/>
            </a:pPr>
            <a:endParaRPr lang="en-US" sz="1600" dirty="0">
              <a:solidFill>
                <a:srgbClr val="00B050"/>
              </a:solidFill>
              <a:latin typeface="Courier New" pitchFamily="49" charset="0"/>
              <a:cs typeface="Courier New" pitchFamily="49" charset="0"/>
            </a:endParaRPr>
          </a:p>
          <a:p>
            <a:pPr marL="0" indent="0">
              <a:buNone/>
            </a:pPr>
            <a:r>
              <a:rPr lang="en-US" sz="1600" dirty="0" err="1">
                <a:solidFill>
                  <a:srgbClr val="00B050"/>
                </a:solidFill>
                <a:latin typeface="Courier New" pitchFamily="49" charset="0"/>
                <a:cs typeface="Courier New" pitchFamily="49" charset="0"/>
              </a:rPr>
              <a:t>wscript.echo</a:t>
            </a:r>
            <a:r>
              <a:rPr lang="en-US" sz="1600" dirty="0">
                <a:solidFill>
                  <a:srgbClr val="00B050"/>
                </a:solidFill>
                <a:latin typeface="Courier New" pitchFamily="49" charset="0"/>
                <a:cs typeface="Courier New" pitchFamily="49" charset="0"/>
              </a:rPr>
              <a:t> </a:t>
            </a:r>
            <a:r>
              <a:rPr lang="en-US" sz="1600" dirty="0" err="1">
                <a:solidFill>
                  <a:srgbClr val="00B050"/>
                </a:solidFill>
                <a:latin typeface="Courier New" pitchFamily="49" charset="0"/>
                <a:cs typeface="Courier New" pitchFamily="49" charset="0"/>
              </a:rPr>
              <a:t>objComputer.get</a:t>
            </a:r>
            <a:r>
              <a:rPr lang="en-US" sz="1600" dirty="0">
                <a:solidFill>
                  <a:srgbClr val="00B050"/>
                </a:solidFill>
                <a:latin typeface="Courier New" pitchFamily="49" charset="0"/>
                <a:cs typeface="Courier New" pitchFamily="49" charset="0"/>
              </a:rPr>
              <a:t>("Description")</a:t>
            </a:r>
            <a:endParaRPr lang="en-US" sz="1600" dirty="0" smtClean="0">
              <a:solidFill>
                <a:srgbClr val="00B050"/>
              </a:solidFill>
              <a:latin typeface="Courier New" pitchFamily="49" charset="0"/>
              <a:cs typeface="Courier New" pitchFamily="49"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VBScript: Odds and ends</a:t>
            </a:r>
          </a:p>
        </p:txBody>
      </p:sp>
      <p:sp>
        <p:nvSpPr>
          <p:cNvPr id="3" name="Content Placeholder 2"/>
          <p:cNvSpPr>
            <a:spLocks noGrp="1"/>
          </p:cNvSpPr>
          <p:nvPr>
            <p:ph idx="1"/>
          </p:nvPr>
        </p:nvSpPr>
        <p:spPr/>
        <p:txBody>
          <a:bodyPr>
            <a:normAutofit/>
          </a:bodyPr>
          <a:lstStyle/>
          <a:p>
            <a:r>
              <a:rPr lang="en-US" dirty="0" smtClean="0"/>
              <a:t>Set Homepage (Internet Explorer) </a:t>
            </a:r>
          </a:p>
          <a:p>
            <a:pPr marL="0" indent="0">
              <a:buNone/>
            </a:pPr>
            <a:endParaRPr lang="en-US" dirty="0" smtClean="0"/>
          </a:p>
          <a:p>
            <a:pPr marL="0" indent="0">
              <a:buNone/>
            </a:pPr>
            <a:r>
              <a:rPr lang="en-US" sz="1400" dirty="0" err="1">
                <a:solidFill>
                  <a:srgbClr val="00B050"/>
                </a:solidFill>
                <a:latin typeface="Courier New" pitchFamily="49" charset="0"/>
                <a:cs typeface="Courier New" pitchFamily="49" charset="0"/>
              </a:rPr>
              <a:t>Const</a:t>
            </a:r>
            <a:r>
              <a:rPr lang="en-US" sz="1400" dirty="0">
                <a:solidFill>
                  <a:srgbClr val="00B050"/>
                </a:solidFill>
                <a:latin typeface="Courier New" pitchFamily="49" charset="0"/>
                <a:cs typeface="Courier New" pitchFamily="49" charset="0"/>
              </a:rPr>
              <a:t> HKEY_CURRENT_USER = &amp;H80000001</a:t>
            </a:r>
            <a:endParaRPr lang="en-US" sz="1400" dirty="0" smtClean="0">
              <a:solidFill>
                <a:srgbClr val="00B050"/>
              </a:solidFill>
              <a:latin typeface="Courier New" pitchFamily="49" charset="0"/>
              <a:cs typeface="Courier New" pitchFamily="49" charset="0"/>
            </a:endParaRPr>
          </a:p>
          <a:p>
            <a:pPr marL="0" indent="0">
              <a:buNone/>
            </a:pPr>
            <a:r>
              <a:rPr lang="en-US" sz="1400" dirty="0" err="1" smtClean="0">
                <a:solidFill>
                  <a:srgbClr val="00B050"/>
                </a:solidFill>
                <a:latin typeface="Courier New" pitchFamily="49" charset="0"/>
                <a:cs typeface="Courier New" pitchFamily="49" charset="0"/>
              </a:rPr>
              <a:t>strComputer</a:t>
            </a:r>
            <a:r>
              <a:rPr lang="en-US" sz="1400" dirty="0" smtClean="0">
                <a:solidFill>
                  <a:srgbClr val="00B050"/>
                </a:solidFill>
                <a:latin typeface="Courier New" pitchFamily="49" charset="0"/>
                <a:cs typeface="Courier New" pitchFamily="49" charset="0"/>
              </a:rPr>
              <a:t> </a:t>
            </a:r>
            <a:r>
              <a:rPr lang="en-US" sz="1400" dirty="0">
                <a:solidFill>
                  <a:srgbClr val="00B050"/>
                </a:solidFill>
                <a:latin typeface="Courier New" pitchFamily="49" charset="0"/>
                <a:cs typeface="Courier New" pitchFamily="49" charset="0"/>
              </a:rPr>
              <a:t>= "."</a:t>
            </a:r>
          </a:p>
          <a:p>
            <a:pPr marL="0" indent="0">
              <a:buNone/>
            </a:pPr>
            <a:r>
              <a:rPr lang="en-US" sz="1400" dirty="0" smtClean="0">
                <a:solidFill>
                  <a:srgbClr val="00B050"/>
                </a:solidFill>
                <a:latin typeface="Courier New" pitchFamily="49" charset="0"/>
                <a:cs typeface="Courier New" pitchFamily="49" charset="0"/>
              </a:rPr>
              <a:t>Set </a:t>
            </a:r>
            <a:r>
              <a:rPr lang="en-US" sz="1400" dirty="0" err="1">
                <a:solidFill>
                  <a:srgbClr val="00B050"/>
                </a:solidFill>
                <a:latin typeface="Courier New" pitchFamily="49" charset="0"/>
                <a:cs typeface="Courier New" pitchFamily="49" charset="0"/>
              </a:rPr>
              <a:t>oReg</a:t>
            </a:r>
            <a:r>
              <a:rPr lang="en-US" sz="1400" dirty="0">
                <a:solidFill>
                  <a:srgbClr val="00B050"/>
                </a:solidFill>
                <a:latin typeface="Courier New" pitchFamily="49" charset="0"/>
                <a:cs typeface="Courier New" pitchFamily="49" charset="0"/>
              </a:rPr>
              <a:t>=</a:t>
            </a:r>
            <a:r>
              <a:rPr lang="en-US" sz="1400" dirty="0" err="1">
                <a:solidFill>
                  <a:srgbClr val="00B050"/>
                </a:solidFill>
                <a:latin typeface="Courier New" pitchFamily="49" charset="0"/>
                <a:cs typeface="Courier New" pitchFamily="49" charset="0"/>
              </a:rPr>
              <a:t>GetObject</a:t>
            </a:r>
            <a:r>
              <a:rPr lang="en-US" sz="1400" dirty="0">
                <a:solidFill>
                  <a:srgbClr val="00B050"/>
                </a:solidFill>
                <a:latin typeface="Courier New" pitchFamily="49" charset="0"/>
                <a:cs typeface="Courier New" pitchFamily="49" charset="0"/>
              </a:rPr>
              <a:t>("</a:t>
            </a:r>
            <a:r>
              <a:rPr lang="en-US" sz="1400" dirty="0" err="1">
                <a:solidFill>
                  <a:srgbClr val="00B050"/>
                </a:solidFill>
                <a:latin typeface="Courier New" pitchFamily="49" charset="0"/>
                <a:cs typeface="Courier New" pitchFamily="49" charset="0"/>
              </a:rPr>
              <a:t>winmgmts</a:t>
            </a:r>
            <a:r>
              <a:rPr lang="en-US" sz="1400" dirty="0">
                <a:solidFill>
                  <a:srgbClr val="00B050"/>
                </a:solidFill>
                <a:latin typeface="Courier New" pitchFamily="49" charset="0"/>
                <a:cs typeface="Courier New" pitchFamily="49" charset="0"/>
              </a:rPr>
              <a:t>:{</a:t>
            </a:r>
            <a:r>
              <a:rPr lang="en-US" sz="1400" dirty="0" err="1">
                <a:solidFill>
                  <a:srgbClr val="00B050"/>
                </a:solidFill>
                <a:latin typeface="Courier New" pitchFamily="49" charset="0"/>
                <a:cs typeface="Courier New" pitchFamily="49" charset="0"/>
              </a:rPr>
              <a:t>impersonationLevel</a:t>
            </a:r>
            <a:r>
              <a:rPr lang="en-US" sz="1400" dirty="0">
                <a:solidFill>
                  <a:srgbClr val="00B050"/>
                </a:solidFill>
                <a:latin typeface="Courier New" pitchFamily="49" charset="0"/>
                <a:cs typeface="Courier New" pitchFamily="49" charset="0"/>
              </a:rPr>
              <a:t>=impersonate}!\\" &amp; _ </a:t>
            </a:r>
          </a:p>
          <a:p>
            <a:pPr marL="0" indent="0">
              <a:buNone/>
            </a:pPr>
            <a:r>
              <a:rPr lang="en-US" sz="1400" dirty="0" err="1" smtClean="0">
                <a:solidFill>
                  <a:srgbClr val="00B050"/>
                </a:solidFill>
                <a:latin typeface="Courier New" pitchFamily="49" charset="0"/>
                <a:cs typeface="Courier New" pitchFamily="49" charset="0"/>
              </a:rPr>
              <a:t>strComputer</a:t>
            </a:r>
            <a:r>
              <a:rPr lang="en-US" sz="1400" dirty="0" smtClean="0">
                <a:solidFill>
                  <a:srgbClr val="00B050"/>
                </a:solidFill>
                <a:latin typeface="Courier New" pitchFamily="49" charset="0"/>
                <a:cs typeface="Courier New" pitchFamily="49" charset="0"/>
              </a:rPr>
              <a:t> </a:t>
            </a:r>
            <a:r>
              <a:rPr lang="en-US" sz="1400" dirty="0">
                <a:solidFill>
                  <a:srgbClr val="00B050"/>
                </a:solidFill>
                <a:latin typeface="Courier New" pitchFamily="49" charset="0"/>
                <a:cs typeface="Courier New" pitchFamily="49" charset="0"/>
              </a:rPr>
              <a:t>&amp; "\root\</a:t>
            </a:r>
            <a:r>
              <a:rPr lang="en-US" sz="1400" dirty="0" err="1">
                <a:solidFill>
                  <a:srgbClr val="00B050"/>
                </a:solidFill>
                <a:latin typeface="Courier New" pitchFamily="49" charset="0"/>
                <a:cs typeface="Courier New" pitchFamily="49" charset="0"/>
              </a:rPr>
              <a:t>default:StdRegProv</a:t>
            </a:r>
            <a:r>
              <a:rPr lang="en-US" sz="1400" dirty="0">
                <a:solidFill>
                  <a:srgbClr val="00B050"/>
                </a:solidFill>
                <a:latin typeface="Courier New" pitchFamily="49" charset="0"/>
                <a:cs typeface="Courier New" pitchFamily="49" charset="0"/>
              </a:rPr>
              <a:t>")</a:t>
            </a:r>
          </a:p>
          <a:p>
            <a:pPr marL="0" indent="0">
              <a:buNone/>
            </a:pPr>
            <a:endParaRPr lang="en-US" sz="1400" dirty="0">
              <a:solidFill>
                <a:srgbClr val="00B050"/>
              </a:solidFill>
              <a:latin typeface="Courier New" pitchFamily="49" charset="0"/>
              <a:cs typeface="Courier New" pitchFamily="49" charset="0"/>
            </a:endParaRPr>
          </a:p>
          <a:p>
            <a:pPr marL="0" indent="0">
              <a:buNone/>
            </a:pPr>
            <a:r>
              <a:rPr lang="en-US" sz="1400" dirty="0" err="1" smtClean="0">
                <a:solidFill>
                  <a:srgbClr val="00B050"/>
                </a:solidFill>
                <a:latin typeface="Courier New" pitchFamily="49" charset="0"/>
                <a:cs typeface="Courier New" pitchFamily="49" charset="0"/>
              </a:rPr>
              <a:t>strKeyPath</a:t>
            </a:r>
            <a:r>
              <a:rPr lang="en-US" sz="1400" dirty="0" smtClean="0">
                <a:solidFill>
                  <a:srgbClr val="00B050"/>
                </a:solidFill>
                <a:latin typeface="Courier New" pitchFamily="49" charset="0"/>
                <a:cs typeface="Courier New" pitchFamily="49" charset="0"/>
              </a:rPr>
              <a:t> </a:t>
            </a:r>
            <a:r>
              <a:rPr lang="en-US" sz="1400" dirty="0">
                <a:solidFill>
                  <a:srgbClr val="00B050"/>
                </a:solidFill>
                <a:latin typeface="Courier New" pitchFamily="49" charset="0"/>
                <a:cs typeface="Courier New" pitchFamily="49" charset="0"/>
              </a:rPr>
              <a:t>= "Software\Microsoft\Internet Explorer\Main"</a:t>
            </a:r>
          </a:p>
          <a:p>
            <a:pPr marL="0" indent="0">
              <a:buNone/>
            </a:pPr>
            <a:r>
              <a:rPr lang="en-US" sz="1400" dirty="0" err="1" smtClean="0">
                <a:solidFill>
                  <a:srgbClr val="00B050"/>
                </a:solidFill>
                <a:latin typeface="Courier New" pitchFamily="49" charset="0"/>
                <a:cs typeface="Courier New" pitchFamily="49" charset="0"/>
              </a:rPr>
              <a:t>oReg.CreateKey</a:t>
            </a:r>
            <a:r>
              <a:rPr lang="en-US" sz="1400" dirty="0" smtClean="0">
                <a:solidFill>
                  <a:srgbClr val="00B050"/>
                </a:solidFill>
                <a:latin typeface="Courier New" pitchFamily="49" charset="0"/>
                <a:cs typeface="Courier New" pitchFamily="49" charset="0"/>
              </a:rPr>
              <a:t> </a:t>
            </a:r>
            <a:r>
              <a:rPr lang="en-US" sz="1400" dirty="0" err="1">
                <a:solidFill>
                  <a:srgbClr val="00B050"/>
                </a:solidFill>
                <a:latin typeface="Courier New" pitchFamily="49" charset="0"/>
                <a:cs typeface="Courier New" pitchFamily="49" charset="0"/>
              </a:rPr>
              <a:t>HKEY_CURRENT_USER,strKeyPath</a:t>
            </a:r>
            <a:endParaRPr lang="en-US" sz="1400" dirty="0">
              <a:solidFill>
                <a:srgbClr val="00B050"/>
              </a:solidFill>
              <a:latin typeface="Courier New" pitchFamily="49" charset="0"/>
              <a:cs typeface="Courier New" pitchFamily="49" charset="0"/>
            </a:endParaRPr>
          </a:p>
          <a:p>
            <a:pPr marL="0" indent="0">
              <a:buNone/>
            </a:pPr>
            <a:endParaRPr lang="en-US" sz="1400" dirty="0">
              <a:solidFill>
                <a:srgbClr val="00B050"/>
              </a:solidFill>
              <a:latin typeface="Courier New" pitchFamily="49" charset="0"/>
              <a:cs typeface="Courier New" pitchFamily="49" charset="0"/>
            </a:endParaRPr>
          </a:p>
          <a:p>
            <a:pPr marL="0" indent="0">
              <a:buNone/>
            </a:pPr>
            <a:r>
              <a:rPr lang="en-US" sz="1400" dirty="0" err="1" smtClean="0">
                <a:solidFill>
                  <a:srgbClr val="00B050"/>
                </a:solidFill>
                <a:latin typeface="Courier New" pitchFamily="49" charset="0"/>
                <a:cs typeface="Courier New" pitchFamily="49" charset="0"/>
              </a:rPr>
              <a:t>strValueName</a:t>
            </a:r>
            <a:r>
              <a:rPr lang="en-US" sz="1400" dirty="0" smtClean="0">
                <a:solidFill>
                  <a:srgbClr val="00B050"/>
                </a:solidFill>
                <a:latin typeface="Courier New" pitchFamily="49" charset="0"/>
                <a:cs typeface="Courier New" pitchFamily="49" charset="0"/>
              </a:rPr>
              <a:t> </a:t>
            </a:r>
            <a:r>
              <a:rPr lang="en-US" sz="1400" dirty="0">
                <a:solidFill>
                  <a:srgbClr val="00B050"/>
                </a:solidFill>
                <a:latin typeface="Courier New" pitchFamily="49" charset="0"/>
                <a:cs typeface="Courier New" pitchFamily="49" charset="0"/>
              </a:rPr>
              <a:t>= "Start Page"</a:t>
            </a:r>
          </a:p>
          <a:p>
            <a:pPr marL="0" indent="0">
              <a:buNone/>
            </a:pPr>
            <a:r>
              <a:rPr lang="en-US" sz="1400" dirty="0" err="1" smtClean="0">
                <a:solidFill>
                  <a:srgbClr val="00B050"/>
                </a:solidFill>
                <a:latin typeface="Courier New" pitchFamily="49" charset="0"/>
                <a:cs typeface="Courier New" pitchFamily="49" charset="0"/>
              </a:rPr>
              <a:t>strValue</a:t>
            </a:r>
            <a:r>
              <a:rPr lang="en-US" sz="1400" dirty="0" smtClean="0">
                <a:solidFill>
                  <a:srgbClr val="00B050"/>
                </a:solidFill>
                <a:latin typeface="Courier New" pitchFamily="49" charset="0"/>
                <a:cs typeface="Courier New" pitchFamily="49" charset="0"/>
              </a:rPr>
              <a:t> </a:t>
            </a:r>
            <a:r>
              <a:rPr lang="en-US" sz="1400" dirty="0">
                <a:solidFill>
                  <a:srgbClr val="00B050"/>
                </a:solidFill>
                <a:latin typeface="Courier New" pitchFamily="49" charset="0"/>
                <a:cs typeface="Courier New" pitchFamily="49" charset="0"/>
              </a:rPr>
              <a:t>= </a:t>
            </a:r>
            <a:r>
              <a:rPr lang="en-US" sz="1400" dirty="0" smtClean="0">
                <a:solidFill>
                  <a:srgbClr val="00B050"/>
                </a:solidFill>
                <a:latin typeface="Courier New" pitchFamily="49" charset="0"/>
                <a:cs typeface="Courier New" pitchFamily="49" charset="0"/>
              </a:rPr>
              <a:t>"http</a:t>
            </a:r>
            <a:r>
              <a:rPr lang="en-US" sz="1400" dirty="0" smtClean="0">
                <a:solidFill>
                  <a:srgbClr val="00B050"/>
                </a:solidFill>
                <a:latin typeface="Courier New" pitchFamily="49" charset="0"/>
                <a:cs typeface="Courier New" pitchFamily="49" charset="0"/>
              </a:rPr>
              <a:t>://</a:t>
            </a:r>
            <a:r>
              <a:rPr lang="en-US" sz="1400" dirty="0">
                <a:solidFill>
                  <a:srgbClr val="00B050"/>
                </a:solidFill>
                <a:latin typeface="Courier New" pitchFamily="49" charset="0"/>
                <a:cs typeface="Courier New" pitchFamily="49" charset="0"/>
              </a:rPr>
              <a:t>blogs.technet.com/b/</a:t>
            </a:r>
            <a:r>
              <a:rPr lang="en-US" sz="1400" dirty="0" err="1">
                <a:solidFill>
                  <a:srgbClr val="00B050"/>
                </a:solidFill>
                <a:latin typeface="Courier New" pitchFamily="49" charset="0"/>
                <a:cs typeface="Courier New" pitchFamily="49" charset="0"/>
              </a:rPr>
              <a:t>heyscriptingguy</a:t>
            </a:r>
            <a:r>
              <a:rPr lang="en-US" sz="1400" dirty="0" smtClean="0">
                <a:solidFill>
                  <a:srgbClr val="00B050"/>
                </a:solidFill>
                <a:latin typeface="Courier New" pitchFamily="49" charset="0"/>
                <a:cs typeface="Courier New" pitchFamily="49" charset="0"/>
              </a:rPr>
              <a:t>/"</a:t>
            </a:r>
          </a:p>
          <a:p>
            <a:pPr marL="0" indent="0">
              <a:buNone/>
            </a:pPr>
            <a:r>
              <a:rPr lang="en-US" sz="1400" dirty="0" err="1" smtClean="0">
                <a:solidFill>
                  <a:srgbClr val="00B050"/>
                </a:solidFill>
                <a:latin typeface="Courier New" pitchFamily="49" charset="0"/>
                <a:cs typeface="Courier New" pitchFamily="49" charset="0"/>
              </a:rPr>
              <a:t>oReg.SetStringValue</a:t>
            </a:r>
            <a:r>
              <a:rPr lang="en-US" sz="1400" dirty="0" smtClean="0">
                <a:solidFill>
                  <a:srgbClr val="00B050"/>
                </a:solidFill>
                <a:latin typeface="Courier New" pitchFamily="49" charset="0"/>
                <a:cs typeface="Courier New" pitchFamily="49" charset="0"/>
              </a:rPr>
              <a:t> </a:t>
            </a:r>
            <a:r>
              <a:rPr lang="en-US" sz="1400" dirty="0" err="1">
                <a:solidFill>
                  <a:srgbClr val="00B050"/>
                </a:solidFill>
                <a:latin typeface="Courier New" pitchFamily="49" charset="0"/>
                <a:cs typeface="Courier New" pitchFamily="49" charset="0"/>
              </a:rPr>
              <a:t>HKEY_CURRENT_USER,strKeyPath,strValueName,strValue</a:t>
            </a:r>
            <a:endParaRPr lang="en-US" sz="1400" dirty="0">
              <a:solidFill>
                <a:srgbClr val="00B050"/>
              </a:solidFill>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385122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VBScript: Odds and ends</a:t>
            </a:r>
            <a:endParaRPr lang="en-US" dirty="0"/>
          </a:p>
        </p:txBody>
      </p:sp>
      <p:sp>
        <p:nvSpPr>
          <p:cNvPr id="3" name="Content Placeholder 2"/>
          <p:cNvSpPr>
            <a:spLocks noGrp="1"/>
          </p:cNvSpPr>
          <p:nvPr>
            <p:ph idx="1"/>
          </p:nvPr>
        </p:nvSpPr>
        <p:spPr>
          <a:xfrm>
            <a:off x="457200" y="1935480"/>
            <a:ext cx="8229600" cy="4389120"/>
          </a:xfrm>
        </p:spPr>
        <p:txBody>
          <a:bodyPr>
            <a:normAutofit fontScale="70000" lnSpcReduction="20000"/>
          </a:bodyPr>
          <a:lstStyle/>
          <a:p>
            <a:r>
              <a:rPr lang="en-US" dirty="0" smtClean="0"/>
              <a:t>Retrieve system information</a:t>
            </a:r>
          </a:p>
          <a:p>
            <a:pPr marL="393192" lvl="1" indent="0">
              <a:buNone/>
            </a:pPr>
            <a:r>
              <a:rPr lang="en-US" dirty="0" smtClean="0"/>
              <a:t>Computer Distinguished name</a:t>
            </a:r>
          </a:p>
          <a:p>
            <a:pPr marL="393192" lvl="1" indent="0">
              <a:buNone/>
            </a:pPr>
            <a:r>
              <a:rPr lang="en-US" dirty="0" smtClean="0">
                <a:solidFill>
                  <a:srgbClr val="00B050"/>
                </a:solidFill>
                <a:latin typeface="Courier New" pitchFamily="49" charset="0"/>
                <a:cs typeface="Courier New" pitchFamily="49" charset="0"/>
              </a:rPr>
              <a:t>Set </a:t>
            </a:r>
            <a:r>
              <a:rPr lang="en-US" dirty="0" err="1">
                <a:solidFill>
                  <a:srgbClr val="00B050"/>
                </a:solidFill>
                <a:latin typeface="Courier New" pitchFamily="49" charset="0"/>
                <a:cs typeface="Courier New" pitchFamily="49" charset="0"/>
              </a:rPr>
              <a:t>objSysinfo</a:t>
            </a:r>
            <a:r>
              <a:rPr lang="en-US" dirty="0">
                <a:solidFill>
                  <a:srgbClr val="00B050"/>
                </a:solidFill>
                <a:latin typeface="Courier New" pitchFamily="49" charset="0"/>
                <a:cs typeface="Courier New" pitchFamily="49" charset="0"/>
              </a:rPr>
              <a:t> = </a:t>
            </a:r>
            <a:r>
              <a:rPr lang="en-US" dirty="0" err="1">
                <a:solidFill>
                  <a:srgbClr val="00B050"/>
                </a:solidFill>
                <a:latin typeface="Courier New" pitchFamily="49" charset="0"/>
                <a:cs typeface="Courier New" pitchFamily="49" charset="0"/>
              </a:rPr>
              <a:t>CreateObject</a:t>
            </a:r>
            <a:r>
              <a:rPr lang="en-US" dirty="0">
                <a:solidFill>
                  <a:srgbClr val="00B050"/>
                </a:solidFill>
                <a:latin typeface="Courier New" pitchFamily="49" charset="0"/>
                <a:cs typeface="Courier New" pitchFamily="49" charset="0"/>
              </a:rPr>
              <a:t>("</a:t>
            </a:r>
            <a:r>
              <a:rPr lang="en-US" dirty="0" err="1">
                <a:solidFill>
                  <a:srgbClr val="00B050"/>
                </a:solidFill>
                <a:latin typeface="Courier New" pitchFamily="49" charset="0"/>
                <a:cs typeface="Courier New" pitchFamily="49" charset="0"/>
              </a:rPr>
              <a:t>ADSystemInfo</a:t>
            </a:r>
            <a:r>
              <a:rPr lang="en-US" dirty="0">
                <a:solidFill>
                  <a:srgbClr val="00B050"/>
                </a:solidFill>
                <a:latin typeface="Courier New" pitchFamily="49" charset="0"/>
                <a:cs typeface="Courier New" pitchFamily="49" charset="0"/>
              </a:rPr>
              <a:t>")</a:t>
            </a:r>
          </a:p>
          <a:p>
            <a:pPr marL="393192" lvl="1" indent="0">
              <a:buNone/>
            </a:pP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objsysinfo.computername</a:t>
            </a:r>
            <a:endParaRPr lang="en-US" dirty="0">
              <a:solidFill>
                <a:srgbClr val="00B050"/>
              </a:solidFill>
              <a:latin typeface="Courier New" pitchFamily="49" charset="0"/>
              <a:cs typeface="Courier New" pitchFamily="49" charset="0"/>
            </a:endParaRPr>
          </a:p>
          <a:p>
            <a:pPr marL="393192" lvl="1" indent="0">
              <a:buNone/>
            </a:pPr>
            <a:endParaRPr lang="en-US" dirty="0" smtClean="0"/>
          </a:p>
          <a:p>
            <a:pPr marL="393192" lvl="1" indent="0">
              <a:buNone/>
            </a:pPr>
            <a:r>
              <a:rPr lang="en-US" dirty="0" smtClean="0"/>
              <a:t>Model Number</a:t>
            </a:r>
            <a:endParaRPr lang="en-US" dirty="0">
              <a:solidFill>
                <a:srgbClr val="00B050"/>
              </a:solidFill>
            </a:endParaRPr>
          </a:p>
          <a:p>
            <a:pPr marL="393192" lvl="1" indent="0">
              <a:buNone/>
            </a:pPr>
            <a:r>
              <a:rPr lang="en-US" dirty="0" err="1" smtClean="0">
                <a:solidFill>
                  <a:srgbClr val="00B050"/>
                </a:solidFill>
                <a:latin typeface="Courier New" pitchFamily="49" charset="0"/>
                <a:cs typeface="Courier New" pitchFamily="49" charset="0"/>
              </a:rPr>
              <a:t>strComputer</a:t>
            </a:r>
            <a:r>
              <a:rPr lang="en-US" dirty="0" smtClean="0">
                <a:solidFill>
                  <a:srgbClr val="00B050"/>
                </a:solidFill>
                <a:latin typeface="Courier New" pitchFamily="49" charset="0"/>
                <a:cs typeface="Courier New" pitchFamily="49" charset="0"/>
              </a:rPr>
              <a:t> </a:t>
            </a:r>
            <a:r>
              <a:rPr lang="en-US" dirty="0">
                <a:solidFill>
                  <a:srgbClr val="00B050"/>
                </a:solidFill>
                <a:latin typeface="Courier New" pitchFamily="49" charset="0"/>
                <a:cs typeface="Courier New" pitchFamily="49" charset="0"/>
              </a:rPr>
              <a:t>= "."</a:t>
            </a:r>
          </a:p>
          <a:p>
            <a:pPr marL="393192" lvl="1" indent="0">
              <a:buNone/>
            </a:pPr>
            <a:r>
              <a:rPr lang="en-US" dirty="0">
                <a:solidFill>
                  <a:srgbClr val="00B050"/>
                </a:solidFill>
                <a:latin typeface="Courier New" pitchFamily="49" charset="0"/>
                <a:cs typeface="Courier New" pitchFamily="49" charset="0"/>
              </a:rPr>
              <a:t>Set </a:t>
            </a:r>
            <a:r>
              <a:rPr lang="en-US" dirty="0" err="1">
                <a:solidFill>
                  <a:srgbClr val="00B050"/>
                </a:solidFill>
                <a:latin typeface="Courier New" pitchFamily="49" charset="0"/>
                <a:cs typeface="Courier New" pitchFamily="49" charset="0"/>
              </a:rPr>
              <a:t>objWMIService</a:t>
            </a:r>
            <a:r>
              <a:rPr lang="en-US" dirty="0">
                <a:solidFill>
                  <a:srgbClr val="00B050"/>
                </a:solidFill>
                <a:latin typeface="Courier New" pitchFamily="49" charset="0"/>
                <a:cs typeface="Courier New" pitchFamily="49" charset="0"/>
              </a:rPr>
              <a:t> = </a:t>
            </a:r>
            <a:r>
              <a:rPr lang="en-US" dirty="0" err="1">
                <a:solidFill>
                  <a:srgbClr val="00B050"/>
                </a:solidFill>
                <a:latin typeface="Courier New" pitchFamily="49" charset="0"/>
                <a:cs typeface="Courier New" pitchFamily="49" charset="0"/>
              </a:rPr>
              <a:t>GetObject</a:t>
            </a:r>
            <a:r>
              <a:rPr lang="en-US" dirty="0">
                <a:solidFill>
                  <a:srgbClr val="00B050"/>
                </a:solidFill>
                <a:latin typeface="Courier New" pitchFamily="49" charset="0"/>
                <a:cs typeface="Courier New" pitchFamily="49" charset="0"/>
              </a:rPr>
              <a:t>(_</a:t>
            </a: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winmgmts</a:t>
            </a:r>
            <a:r>
              <a:rPr lang="en-US" dirty="0">
                <a:solidFill>
                  <a:srgbClr val="00B050"/>
                </a:solidFill>
                <a:latin typeface="Courier New" pitchFamily="49" charset="0"/>
                <a:cs typeface="Courier New" pitchFamily="49" charset="0"/>
              </a:rPr>
              <a:t>:\\" &amp; </a:t>
            </a:r>
            <a:r>
              <a:rPr lang="en-US" dirty="0" err="1">
                <a:solidFill>
                  <a:srgbClr val="00B050"/>
                </a:solidFill>
                <a:latin typeface="Courier New" pitchFamily="49" charset="0"/>
                <a:cs typeface="Courier New" pitchFamily="49" charset="0"/>
              </a:rPr>
              <a:t>strComputer</a:t>
            </a:r>
            <a:r>
              <a:rPr lang="en-US" dirty="0">
                <a:solidFill>
                  <a:srgbClr val="00B050"/>
                </a:solidFill>
                <a:latin typeface="Courier New" pitchFamily="49" charset="0"/>
                <a:cs typeface="Courier New" pitchFamily="49" charset="0"/>
              </a:rPr>
              <a:t> &amp; "\root\cimv2")</a:t>
            </a:r>
          </a:p>
          <a:p>
            <a:pPr marL="393192" lvl="1" indent="0">
              <a:buNone/>
            </a:pPr>
            <a:r>
              <a:rPr lang="en-US" dirty="0">
                <a:solidFill>
                  <a:srgbClr val="00B050"/>
                </a:solidFill>
                <a:latin typeface="Courier New" pitchFamily="49" charset="0"/>
                <a:cs typeface="Courier New" pitchFamily="49" charset="0"/>
              </a:rPr>
              <a:t>set </a:t>
            </a:r>
            <a:r>
              <a:rPr lang="en-US" dirty="0" err="1">
                <a:solidFill>
                  <a:srgbClr val="00B050"/>
                </a:solidFill>
                <a:latin typeface="Courier New" pitchFamily="49" charset="0"/>
                <a:cs typeface="Courier New" pitchFamily="49" charset="0"/>
              </a:rPr>
              <a:t>colitems</a:t>
            </a:r>
            <a:r>
              <a:rPr lang="en-US" dirty="0">
                <a:solidFill>
                  <a:srgbClr val="00B050"/>
                </a:solidFill>
                <a:latin typeface="Courier New" pitchFamily="49" charset="0"/>
                <a:cs typeface="Courier New" pitchFamily="49" charset="0"/>
              </a:rPr>
              <a:t>=</a:t>
            </a:r>
            <a:r>
              <a:rPr lang="en-US" dirty="0" err="1">
                <a:solidFill>
                  <a:srgbClr val="00B050"/>
                </a:solidFill>
                <a:latin typeface="Courier New" pitchFamily="49" charset="0"/>
                <a:cs typeface="Courier New" pitchFamily="49" charset="0"/>
              </a:rPr>
              <a:t>objWMIservice.Execquery</a:t>
            </a:r>
            <a:r>
              <a:rPr lang="en-US" dirty="0">
                <a:solidFill>
                  <a:srgbClr val="00B050"/>
                </a:solidFill>
                <a:latin typeface="Courier New" pitchFamily="49" charset="0"/>
                <a:cs typeface="Courier New" pitchFamily="49" charset="0"/>
              </a:rPr>
              <a:t>("Select * from win32_Computersystem",,48)</a:t>
            </a:r>
          </a:p>
          <a:p>
            <a:pPr marL="393192" lvl="1" indent="0">
              <a:buNone/>
            </a:pPr>
            <a:endParaRPr lang="en-US" dirty="0">
              <a:solidFill>
                <a:srgbClr val="00B050"/>
              </a:solidFill>
              <a:latin typeface="Courier New" pitchFamily="49" charset="0"/>
              <a:cs typeface="Courier New" pitchFamily="49" charset="0"/>
            </a:endParaRPr>
          </a:p>
          <a:p>
            <a:pPr marL="393192" lvl="1" indent="0">
              <a:buNone/>
            </a:pPr>
            <a:r>
              <a:rPr lang="en-US" dirty="0">
                <a:solidFill>
                  <a:srgbClr val="00B050"/>
                </a:solidFill>
                <a:latin typeface="Courier New" pitchFamily="49" charset="0"/>
                <a:cs typeface="Courier New" pitchFamily="49" charset="0"/>
              </a:rPr>
              <a:t>for each </a:t>
            </a:r>
            <a:r>
              <a:rPr lang="en-US" dirty="0" err="1">
                <a:solidFill>
                  <a:srgbClr val="00B050"/>
                </a:solidFill>
                <a:latin typeface="Courier New" pitchFamily="49" charset="0"/>
                <a:cs typeface="Courier New" pitchFamily="49" charset="0"/>
              </a:rPr>
              <a:t>objItem</a:t>
            </a:r>
            <a:r>
              <a:rPr lang="en-US" dirty="0">
                <a:solidFill>
                  <a:srgbClr val="00B050"/>
                </a:solidFill>
                <a:latin typeface="Courier New" pitchFamily="49" charset="0"/>
                <a:cs typeface="Courier New" pitchFamily="49" charset="0"/>
              </a:rPr>
              <a:t> in </a:t>
            </a:r>
            <a:r>
              <a:rPr lang="en-US" dirty="0" err="1">
                <a:solidFill>
                  <a:srgbClr val="00B050"/>
                </a:solidFill>
                <a:latin typeface="Courier New" pitchFamily="49" charset="0"/>
                <a:cs typeface="Courier New" pitchFamily="49" charset="0"/>
              </a:rPr>
              <a:t>colItems</a:t>
            </a:r>
            <a:endParaRPr lang="en-US" dirty="0">
              <a:solidFill>
                <a:srgbClr val="00B050"/>
              </a:solidFill>
              <a:latin typeface="Courier New" pitchFamily="49" charset="0"/>
              <a:cs typeface="Courier New" pitchFamily="49" charset="0"/>
            </a:endParaRP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ModelNum</a:t>
            </a:r>
            <a:r>
              <a:rPr lang="en-US" dirty="0">
                <a:solidFill>
                  <a:srgbClr val="00B050"/>
                </a:solidFill>
                <a:latin typeface="Courier New" pitchFamily="49" charset="0"/>
                <a:cs typeface="Courier New" pitchFamily="49" charset="0"/>
              </a:rPr>
              <a:t> = </a:t>
            </a:r>
            <a:r>
              <a:rPr lang="en-US" dirty="0" err="1">
                <a:solidFill>
                  <a:srgbClr val="00B050"/>
                </a:solidFill>
                <a:latin typeface="Courier New" pitchFamily="49" charset="0"/>
                <a:cs typeface="Courier New" pitchFamily="49" charset="0"/>
              </a:rPr>
              <a:t>objitem.model</a:t>
            </a:r>
            <a:endParaRPr lang="en-US" dirty="0">
              <a:solidFill>
                <a:srgbClr val="00B050"/>
              </a:solidFill>
              <a:latin typeface="Courier New" pitchFamily="49" charset="0"/>
              <a:cs typeface="Courier New" pitchFamily="49" charset="0"/>
            </a:endParaRPr>
          </a:p>
          <a:p>
            <a:pPr marL="393192" lvl="1" indent="0">
              <a:buNone/>
            </a:pP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wscript.echo</a:t>
            </a:r>
            <a:r>
              <a:rPr lang="en-US" dirty="0">
                <a:solidFill>
                  <a:srgbClr val="00B050"/>
                </a:solidFill>
                <a:latin typeface="Courier New" pitchFamily="49" charset="0"/>
                <a:cs typeface="Courier New" pitchFamily="49" charset="0"/>
              </a:rPr>
              <a:t> </a:t>
            </a:r>
            <a:r>
              <a:rPr lang="en-US" dirty="0" err="1">
                <a:solidFill>
                  <a:srgbClr val="00B050"/>
                </a:solidFill>
                <a:latin typeface="Courier New" pitchFamily="49" charset="0"/>
                <a:cs typeface="Courier New" pitchFamily="49" charset="0"/>
              </a:rPr>
              <a:t>ModelNum</a:t>
            </a:r>
            <a:r>
              <a:rPr lang="en-US" dirty="0">
                <a:solidFill>
                  <a:srgbClr val="00B050"/>
                </a:solidFill>
                <a:latin typeface="Courier New" pitchFamily="49" charset="0"/>
                <a:cs typeface="Courier New" pitchFamily="49" charset="0"/>
              </a:rPr>
              <a:t> </a:t>
            </a:r>
          </a:p>
          <a:p>
            <a:pPr marL="393192" lvl="1" indent="0">
              <a:buNone/>
            </a:pPr>
            <a:r>
              <a:rPr lang="en-US" dirty="0" smtClean="0">
                <a:solidFill>
                  <a:srgbClr val="00B050"/>
                </a:solidFill>
                <a:latin typeface="Courier New" pitchFamily="49" charset="0"/>
                <a:cs typeface="Courier New" pitchFamily="49" charset="0"/>
              </a:rPr>
              <a:t>Next</a:t>
            </a:r>
            <a:endParaRPr lang="en-US" dirty="0">
              <a:solidFill>
                <a:srgbClr val="00B050"/>
              </a:solidFill>
              <a:latin typeface="Courier New" pitchFamily="49" charset="0"/>
              <a:cs typeface="Courier New" pitchFamily="49"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VBScript: Odds and ends</a:t>
            </a:r>
          </a:p>
        </p:txBody>
      </p:sp>
      <p:sp>
        <p:nvSpPr>
          <p:cNvPr id="3" name="Content Placeholder 2"/>
          <p:cNvSpPr>
            <a:spLocks noGrp="1"/>
          </p:cNvSpPr>
          <p:nvPr>
            <p:ph idx="1"/>
          </p:nvPr>
        </p:nvSpPr>
        <p:spPr/>
        <p:txBody>
          <a:bodyPr>
            <a:normAutofit/>
          </a:bodyPr>
          <a:lstStyle/>
          <a:p>
            <a:r>
              <a:rPr lang="en-US" dirty="0"/>
              <a:t>Serial </a:t>
            </a:r>
            <a:r>
              <a:rPr lang="en-US" dirty="0" smtClean="0"/>
              <a:t>Number</a:t>
            </a:r>
          </a:p>
          <a:p>
            <a:pPr marL="0" indent="0">
              <a:buNone/>
            </a:pPr>
            <a:r>
              <a:rPr lang="en-US" sz="2000" dirty="0" err="1">
                <a:solidFill>
                  <a:srgbClr val="00B050"/>
                </a:solidFill>
                <a:latin typeface="Courier New" pitchFamily="49" charset="0"/>
                <a:cs typeface="Courier New" pitchFamily="49" charset="0"/>
              </a:rPr>
              <a:t>strComputer</a:t>
            </a:r>
            <a:r>
              <a:rPr lang="en-US" sz="2000" dirty="0">
                <a:solidFill>
                  <a:srgbClr val="00B050"/>
                </a:solidFill>
                <a:latin typeface="Courier New" pitchFamily="49" charset="0"/>
                <a:cs typeface="Courier New" pitchFamily="49" charset="0"/>
              </a:rPr>
              <a:t> = "."</a:t>
            </a:r>
          </a:p>
          <a:p>
            <a:pPr marL="0" indent="0">
              <a:buNone/>
            </a:pPr>
            <a:r>
              <a:rPr lang="en-US" sz="2000" dirty="0">
                <a:solidFill>
                  <a:srgbClr val="00B050"/>
                </a:solidFill>
                <a:latin typeface="Courier New" pitchFamily="49" charset="0"/>
                <a:cs typeface="Courier New" pitchFamily="49" charset="0"/>
              </a:rPr>
              <a:t>Set </a:t>
            </a:r>
            <a:r>
              <a:rPr lang="en-US" sz="2000" dirty="0" err="1">
                <a:solidFill>
                  <a:srgbClr val="00B050"/>
                </a:solidFill>
                <a:latin typeface="Courier New" pitchFamily="49" charset="0"/>
                <a:cs typeface="Courier New" pitchFamily="49" charset="0"/>
              </a:rPr>
              <a:t>objWMIService</a:t>
            </a:r>
            <a:r>
              <a:rPr lang="en-US" sz="2000" dirty="0">
                <a:solidFill>
                  <a:srgbClr val="00B050"/>
                </a:solidFill>
                <a:latin typeface="Courier New" pitchFamily="49" charset="0"/>
                <a:cs typeface="Courier New" pitchFamily="49" charset="0"/>
              </a:rPr>
              <a:t> = </a:t>
            </a:r>
            <a:r>
              <a:rPr lang="en-US" sz="2000" dirty="0" err="1">
                <a:solidFill>
                  <a:srgbClr val="00B050"/>
                </a:solidFill>
                <a:latin typeface="Courier New" pitchFamily="49" charset="0"/>
                <a:cs typeface="Courier New" pitchFamily="49" charset="0"/>
              </a:rPr>
              <a:t>GetObject</a:t>
            </a:r>
            <a:r>
              <a:rPr lang="en-US" sz="2000" dirty="0">
                <a:solidFill>
                  <a:srgbClr val="00B050"/>
                </a:solidFill>
                <a:latin typeface="Courier New" pitchFamily="49" charset="0"/>
                <a:cs typeface="Courier New" pitchFamily="49" charset="0"/>
              </a:rPr>
              <a:t>(_</a:t>
            </a:r>
          </a:p>
          <a:p>
            <a:pPr marL="0" indent="0">
              <a:buNone/>
            </a:pPr>
            <a:r>
              <a:rPr lang="en-US" sz="2000" dirty="0">
                <a:solidFill>
                  <a:srgbClr val="00B050"/>
                </a:solidFill>
                <a:latin typeface="Courier New" pitchFamily="49" charset="0"/>
                <a:cs typeface="Courier New" pitchFamily="49" charset="0"/>
              </a:rPr>
              <a:t>    "</a:t>
            </a:r>
            <a:r>
              <a:rPr lang="en-US" sz="2000" dirty="0" err="1">
                <a:solidFill>
                  <a:srgbClr val="00B050"/>
                </a:solidFill>
                <a:latin typeface="Courier New" pitchFamily="49" charset="0"/>
                <a:cs typeface="Courier New" pitchFamily="49" charset="0"/>
              </a:rPr>
              <a:t>winmgmts</a:t>
            </a:r>
            <a:r>
              <a:rPr lang="en-US" sz="2000" dirty="0">
                <a:solidFill>
                  <a:srgbClr val="00B050"/>
                </a:solidFill>
                <a:latin typeface="Courier New" pitchFamily="49" charset="0"/>
                <a:cs typeface="Courier New" pitchFamily="49" charset="0"/>
              </a:rPr>
              <a:t>:\\" &amp; </a:t>
            </a:r>
            <a:r>
              <a:rPr lang="en-US" sz="2000" dirty="0" err="1">
                <a:solidFill>
                  <a:srgbClr val="00B050"/>
                </a:solidFill>
                <a:latin typeface="Courier New" pitchFamily="49" charset="0"/>
                <a:cs typeface="Courier New" pitchFamily="49" charset="0"/>
              </a:rPr>
              <a:t>strComputer</a:t>
            </a:r>
            <a:r>
              <a:rPr lang="en-US" sz="2000" dirty="0">
                <a:solidFill>
                  <a:srgbClr val="00B050"/>
                </a:solidFill>
                <a:latin typeface="Courier New" pitchFamily="49" charset="0"/>
                <a:cs typeface="Courier New" pitchFamily="49" charset="0"/>
              </a:rPr>
              <a:t> &amp; "\root\cimv2")</a:t>
            </a:r>
          </a:p>
          <a:p>
            <a:pPr marL="0" indent="0">
              <a:buNone/>
            </a:pPr>
            <a:r>
              <a:rPr lang="en-US" sz="2000" dirty="0">
                <a:solidFill>
                  <a:srgbClr val="00B050"/>
                </a:solidFill>
                <a:latin typeface="Courier New" pitchFamily="49" charset="0"/>
                <a:cs typeface="Courier New" pitchFamily="49" charset="0"/>
              </a:rPr>
              <a:t>set </a:t>
            </a:r>
            <a:r>
              <a:rPr lang="en-US" sz="2000" dirty="0" err="1">
                <a:solidFill>
                  <a:srgbClr val="00B050"/>
                </a:solidFill>
                <a:latin typeface="Courier New" pitchFamily="49" charset="0"/>
                <a:cs typeface="Courier New" pitchFamily="49" charset="0"/>
              </a:rPr>
              <a:t>colitems</a:t>
            </a:r>
            <a:r>
              <a:rPr lang="en-US" sz="2000" dirty="0">
                <a:solidFill>
                  <a:srgbClr val="00B050"/>
                </a:solidFill>
                <a:latin typeface="Courier New" pitchFamily="49" charset="0"/>
                <a:cs typeface="Courier New" pitchFamily="49" charset="0"/>
              </a:rPr>
              <a:t>=</a:t>
            </a:r>
            <a:r>
              <a:rPr lang="en-US" sz="2000" dirty="0" err="1">
                <a:solidFill>
                  <a:srgbClr val="00B050"/>
                </a:solidFill>
                <a:latin typeface="Courier New" pitchFamily="49" charset="0"/>
                <a:cs typeface="Courier New" pitchFamily="49" charset="0"/>
              </a:rPr>
              <a:t>objWMIservice.Execquery</a:t>
            </a:r>
            <a:r>
              <a:rPr lang="en-US" sz="2000" dirty="0">
                <a:solidFill>
                  <a:srgbClr val="00B050"/>
                </a:solidFill>
                <a:latin typeface="Courier New" pitchFamily="49" charset="0"/>
                <a:cs typeface="Courier New" pitchFamily="49" charset="0"/>
              </a:rPr>
              <a:t>("Select * from win32_BIOS",,48)</a:t>
            </a:r>
          </a:p>
          <a:p>
            <a:pPr marL="0" indent="0">
              <a:buNone/>
            </a:pPr>
            <a:endParaRPr lang="en-US" sz="2000" dirty="0">
              <a:solidFill>
                <a:srgbClr val="00B050"/>
              </a:solidFill>
              <a:latin typeface="Courier New" pitchFamily="49" charset="0"/>
              <a:cs typeface="Courier New" pitchFamily="49" charset="0"/>
            </a:endParaRPr>
          </a:p>
          <a:p>
            <a:pPr marL="0" indent="0">
              <a:buNone/>
            </a:pPr>
            <a:r>
              <a:rPr lang="en-US" sz="2000" dirty="0">
                <a:solidFill>
                  <a:srgbClr val="00B050"/>
                </a:solidFill>
                <a:latin typeface="Courier New" pitchFamily="49" charset="0"/>
                <a:cs typeface="Courier New" pitchFamily="49" charset="0"/>
              </a:rPr>
              <a:t>for each </a:t>
            </a:r>
            <a:r>
              <a:rPr lang="en-US" sz="2000" dirty="0" err="1">
                <a:solidFill>
                  <a:srgbClr val="00B050"/>
                </a:solidFill>
                <a:latin typeface="Courier New" pitchFamily="49" charset="0"/>
                <a:cs typeface="Courier New" pitchFamily="49" charset="0"/>
              </a:rPr>
              <a:t>objItem</a:t>
            </a:r>
            <a:r>
              <a:rPr lang="en-US" sz="2000" dirty="0">
                <a:solidFill>
                  <a:srgbClr val="00B050"/>
                </a:solidFill>
                <a:latin typeface="Courier New" pitchFamily="49" charset="0"/>
                <a:cs typeface="Courier New" pitchFamily="49" charset="0"/>
              </a:rPr>
              <a:t> in </a:t>
            </a:r>
            <a:r>
              <a:rPr lang="en-US" sz="2000" dirty="0" err="1">
                <a:solidFill>
                  <a:srgbClr val="00B050"/>
                </a:solidFill>
                <a:latin typeface="Courier New" pitchFamily="49" charset="0"/>
                <a:cs typeface="Courier New" pitchFamily="49" charset="0"/>
              </a:rPr>
              <a:t>colItems</a:t>
            </a:r>
            <a:endParaRPr lang="en-US" sz="2000" dirty="0">
              <a:solidFill>
                <a:srgbClr val="00B050"/>
              </a:solidFill>
              <a:latin typeface="Courier New" pitchFamily="49" charset="0"/>
              <a:cs typeface="Courier New" pitchFamily="49" charset="0"/>
            </a:endParaRPr>
          </a:p>
          <a:p>
            <a:pPr marL="0" indent="0">
              <a:buNone/>
            </a:pPr>
            <a:r>
              <a:rPr lang="en-US" sz="2000" dirty="0">
                <a:solidFill>
                  <a:srgbClr val="00B050"/>
                </a:solidFill>
                <a:latin typeface="Courier New" pitchFamily="49" charset="0"/>
                <a:cs typeface="Courier New" pitchFamily="49" charset="0"/>
              </a:rPr>
              <a:t>	</a:t>
            </a:r>
            <a:r>
              <a:rPr lang="en-US" sz="2000" dirty="0" err="1">
                <a:solidFill>
                  <a:srgbClr val="00B050"/>
                </a:solidFill>
                <a:latin typeface="Courier New" pitchFamily="49" charset="0"/>
                <a:cs typeface="Courier New" pitchFamily="49" charset="0"/>
              </a:rPr>
              <a:t>SerialNum</a:t>
            </a:r>
            <a:r>
              <a:rPr lang="en-US" sz="2000" dirty="0">
                <a:solidFill>
                  <a:srgbClr val="00B050"/>
                </a:solidFill>
                <a:latin typeface="Courier New" pitchFamily="49" charset="0"/>
                <a:cs typeface="Courier New" pitchFamily="49" charset="0"/>
              </a:rPr>
              <a:t> = trim(</a:t>
            </a:r>
            <a:r>
              <a:rPr lang="en-US" sz="2000" dirty="0" err="1">
                <a:solidFill>
                  <a:srgbClr val="00B050"/>
                </a:solidFill>
                <a:latin typeface="Courier New" pitchFamily="49" charset="0"/>
                <a:cs typeface="Courier New" pitchFamily="49" charset="0"/>
              </a:rPr>
              <a:t>objitem.serialnumber</a:t>
            </a:r>
            <a:r>
              <a:rPr lang="en-US" sz="2000" dirty="0">
                <a:solidFill>
                  <a:srgbClr val="00B050"/>
                </a:solidFill>
                <a:latin typeface="Courier New" pitchFamily="49" charset="0"/>
                <a:cs typeface="Courier New" pitchFamily="49" charset="0"/>
              </a:rPr>
              <a:t>)</a:t>
            </a:r>
          </a:p>
          <a:p>
            <a:pPr marL="0" indent="0">
              <a:buNone/>
            </a:pPr>
            <a:r>
              <a:rPr lang="en-US" sz="2000" dirty="0">
                <a:solidFill>
                  <a:srgbClr val="00B050"/>
                </a:solidFill>
                <a:latin typeface="Courier New" pitchFamily="49" charset="0"/>
                <a:cs typeface="Courier New" pitchFamily="49" charset="0"/>
              </a:rPr>
              <a:t>	</a:t>
            </a:r>
            <a:r>
              <a:rPr lang="en-US" sz="2000" dirty="0" err="1">
                <a:solidFill>
                  <a:srgbClr val="00B050"/>
                </a:solidFill>
                <a:latin typeface="Courier New" pitchFamily="49" charset="0"/>
                <a:cs typeface="Courier New" pitchFamily="49" charset="0"/>
              </a:rPr>
              <a:t>wscript.echo</a:t>
            </a:r>
            <a:r>
              <a:rPr lang="en-US" sz="2000" dirty="0">
                <a:solidFill>
                  <a:srgbClr val="00B050"/>
                </a:solidFill>
                <a:latin typeface="Courier New" pitchFamily="49" charset="0"/>
                <a:cs typeface="Courier New" pitchFamily="49" charset="0"/>
              </a:rPr>
              <a:t> </a:t>
            </a:r>
            <a:r>
              <a:rPr lang="en-US" sz="2000" dirty="0" err="1">
                <a:solidFill>
                  <a:srgbClr val="00B050"/>
                </a:solidFill>
                <a:latin typeface="Courier New" pitchFamily="49" charset="0"/>
                <a:cs typeface="Courier New" pitchFamily="49" charset="0"/>
              </a:rPr>
              <a:t>SerialNum</a:t>
            </a:r>
            <a:endParaRPr lang="en-US" sz="2000" dirty="0">
              <a:solidFill>
                <a:srgbClr val="00B050"/>
              </a:solidFill>
              <a:latin typeface="Courier New" pitchFamily="49" charset="0"/>
              <a:cs typeface="Courier New" pitchFamily="49" charset="0"/>
            </a:endParaRPr>
          </a:p>
          <a:p>
            <a:pPr marL="0" indent="0">
              <a:buNone/>
            </a:pPr>
            <a:r>
              <a:rPr lang="en-US" sz="2000" dirty="0">
                <a:solidFill>
                  <a:srgbClr val="00B050"/>
                </a:solidFill>
                <a:latin typeface="Courier New" pitchFamily="49" charset="0"/>
                <a:cs typeface="Courier New" pitchFamily="49" charset="0"/>
              </a:rPr>
              <a:t>Next</a:t>
            </a: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291486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VBScript: Putting it all together</a:t>
            </a:r>
            <a:endParaRPr lang="en-US" dirty="0"/>
          </a:p>
        </p:txBody>
      </p:sp>
      <p:sp>
        <p:nvSpPr>
          <p:cNvPr id="3" name="Content Placeholder 2"/>
          <p:cNvSpPr>
            <a:spLocks noGrp="1"/>
          </p:cNvSpPr>
          <p:nvPr>
            <p:ph idx="1"/>
          </p:nvPr>
        </p:nvSpPr>
        <p:spPr>
          <a:xfrm>
            <a:off x="457200" y="1066800"/>
            <a:ext cx="8229600" cy="5257800"/>
          </a:xfrm>
        </p:spPr>
        <p:txBody>
          <a:bodyPr>
            <a:noAutofit/>
          </a:bodyPr>
          <a:lstStyle/>
          <a:p>
            <a:pPr>
              <a:buNone/>
            </a:pPr>
            <a:r>
              <a:rPr lang="en-US" sz="900" dirty="0" smtClean="0">
                <a:solidFill>
                  <a:srgbClr val="00B050"/>
                </a:solidFill>
                <a:latin typeface="Courier New" pitchFamily="49" charset="0"/>
                <a:cs typeface="Courier New" pitchFamily="49" charset="0"/>
              </a:rPr>
              <a:t>' This is an example of a simple VBS Script</a:t>
            </a:r>
          </a:p>
          <a:p>
            <a:pPr>
              <a:buNone/>
            </a:pPr>
            <a:r>
              <a:rPr lang="en-US" sz="900" dirty="0" smtClean="0">
                <a:solidFill>
                  <a:srgbClr val="00B050"/>
                </a:solidFill>
                <a:latin typeface="Courier New" pitchFamily="49" charset="0"/>
                <a:cs typeface="Courier New" pitchFamily="49" charset="0"/>
              </a:rPr>
              <a:t>'Prompt user to run the script of not</a:t>
            </a:r>
          </a:p>
          <a:p>
            <a:pPr>
              <a:buNone/>
            </a:pPr>
            <a:r>
              <a:rPr lang="en-US" sz="900" dirty="0" smtClean="0">
                <a:solidFill>
                  <a:srgbClr val="00B050"/>
                </a:solidFill>
                <a:latin typeface="Courier New" pitchFamily="49" charset="0"/>
                <a:cs typeface="Courier New" pitchFamily="49" charset="0"/>
              </a:rPr>
              <a:t>const POPUP_TITLE="Your Printers and Drives" </a:t>
            </a:r>
          </a:p>
          <a:p>
            <a:pPr>
              <a:buNone/>
            </a:pPr>
            <a:r>
              <a:rPr lang="en-US" sz="900" dirty="0" smtClean="0">
                <a:solidFill>
                  <a:srgbClr val="00B050"/>
                </a:solidFill>
                <a:latin typeface="Courier New" pitchFamily="49" charset="0"/>
                <a:cs typeface="Courier New" pitchFamily="49" charset="0"/>
              </a:rPr>
              <a:t> Set </a:t>
            </a:r>
            <a:r>
              <a:rPr lang="en-US" sz="900" dirty="0" err="1" smtClean="0">
                <a:solidFill>
                  <a:srgbClr val="00B050"/>
                </a:solidFill>
                <a:latin typeface="Courier New" pitchFamily="49" charset="0"/>
                <a:cs typeface="Courier New" pitchFamily="49" charset="0"/>
              </a:rPr>
              <a:t>objshell</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wscript.createobject</a:t>
            </a:r>
            <a:r>
              <a:rPr lang="en-US" sz="900" dirty="0" smtClean="0">
                <a:solidFill>
                  <a:srgbClr val="00B050"/>
                </a:solidFill>
                <a:latin typeface="Courier New" pitchFamily="49" charset="0"/>
                <a:cs typeface="Courier New" pitchFamily="49" charset="0"/>
              </a:rPr>
              <a:t>("</a:t>
            </a:r>
            <a:r>
              <a:rPr lang="en-US" sz="900" dirty="0" err="1" smtClean="0">
                <a:solidFill>
                  <a:srgbClr val="00B050"/>
                </a:solidFill>
                <a:latin typeface="Courier New" pitchFamily="49" charset="0"/>
                <a:cs typeface="Courier New" pitchFamily="49" charset="0"/>
              </a:rPr>
              <a:t>wscript.shell</a:t>
            </a:r>
            <a:r>
              <a:rPr lang="en-US" sz="900" dirty="0" smtClean="0">
                <a:solidFill>
                  <a:srgbClr val="00B050"/>
                </a:solidFill>
                <a:latin typeface="Courier New" pitchFamily="49" charset="0"/>
                <a:cs typeface="Courier New" pitchFamily="49" charset="0"/>
              </a:rPr>
              <a:t>")</a:t>
            </a:r>
          </a:p>
          <a:p>
            <a:pPr>
              <a:buNone/>
            </a:pPr>
            <a:r>
              <a:rPr lang="en-US" sz="900" dirty="0" smtClean="0">
                <a:solidFill>
                  <a:srgbClr val="00B050"/>
                </a:solidFill>
                <a:latin typeface="Courier New" pitchFamily="49" charset="0"/>
                <a:cs typeface="Courier New" pitchFamily="49" charset="0"/>
              </a:rPr>
              <a:t>  </a:t>
            </a:r>
            <a:r>
              <a:rPr lang="en-US" sz="900" dirty="0" err="1" smtClean="0">
                <a:solidFill>
                  <a:srgbClr val="00B050"/>
                </a:solidFill>
                <a:latin typeface="Courier New" pitchFamily="49" charset="0"/>
                <a:cs typeface="Courier New" pitchFamily="49" charset="0"/>
              </a:rPr>
              <a:t>iRetVal</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objshell.popup</a:t>
            </a:r>
            <a:r>
              <a:rPr lang="en-US" sz="900" dirty="0" smtClean="0">
                <a:solidFill>
                  <a:srgbClr val="00B050"/>
                </a:solidFill>
                <a:latin typeface="Courier New" pitchFamily="49" charset="0"/>
                <a:cs typeface="Courier New" pitchFamily="49" charset="0"/>
              </a:rPr>
              <a:t>("Would you like to setup your </a:t>
            </a:r>
            <a:r>
              <a:rPr lang="en-US" sz="900" dirty="0">
                <a:solidFill>
                  <a:srgbClr val="00B050"/>
                </a:solidFill>
                <a:latin typeface="Courier New" pitchFamily="49" charset="0"/>
                <a:cs typeface="Courier New" pitchFamily="49" charset="0"/>
              </a:rPr>
              <a:t>" </a:t>
            </a:r>
            <a:r>
              <a:rPr lang="en-US" sz="900" dirty="0" smtClean="0">
                <a:solidFill>
                  <a:srgbClr val="00B050"/>
                </a:solidFill>
                <a:latin typeface="Courier New" pitchFamily="49" charset="0"/>
                <a:cs typeface="Courier New" pitchFamily="49" charset="0"/>
              </a:rPr>
              <a:t>&amp; _</a:t>
            </a:r>
          </a:p>
          <a:p>
            <a:pPr>
              <a:buNone/>
            </a:pPr>
            <a:r>
              <a:rPr lang="en-US" sz="900" dirty="0">
                <a:solidFill>
                  <a:srgbClr val="00B050"/>
                </a:solidFill>
                <a:latin typeface="Courier New" pitchFamily="49" charset="0"/>
                <a:cs typeface="Courier New" pitchFamily="49" charset="0"/>
              </a:rPr>
              <a:t>	</a:t>
            </a:r>
            <a:r>
              <a:rPr lang="en-US" sz="900" dirty="0">
                <a:solidFill>
                  <a:srgbClr val="00B050"/>
                </a:solidFill>
                <a:latin typeface="Courier New" pitchFamily="49" charset="0"/>
                <a:cs typeface="Courier New" pitchFamily="49" charset="0"/>
              </a:rPr>
              <a:t>"computer </a:t>
            </a:r>
            <a:r>
              <a:rPr lang="en-US" sz="900" dirty="0" smtClean="0">
                <a:solidFill>
                  <a:srgbClr val="00B050"/>
                </a:solidFill>
                <a:latin typeface="Courier New" pitchFamily="49" charset="0"/>
                <a:cs typeface="Courier New" pitchFamily="49" charset="0"/>
              </a:rPr>
              <a:t>to the default settings for Your Site?", _</a:t>
            </a:r>
          </a:p>
          <a:p>
            <a:pPr>
              <a:buNone/>
            </a:pPr>
            <a:r>
              <a:rPr lang="en-US" sz="900" dirty="0" smtClean="0">
                <a:solidFill>
                  <a:srgbClr val="00B050"/>
                </a:solidFill>
                <a:latin typeface="Courier New" pitchFamily="49" charset="0"/>
                <a:cs typeface="Courier New" pitchFamily="49" charset="0"/>
              </a:rPr>
              <a:t>  ,</a:t>
            </a:r>
            <a:r>
              <a:rPr lang="en-US" sz="900" dirty="0" err="1" smtClean="0">
                <a:solidFill>
                  <a:srgbClr val="00B050"/>
                </a:solidFill>
                <a:latin typeface="Courier New" pitchFamily="49" charset="0"/>
                <a:cs typeface="Courier New" pitchFamily="49" charset="0"/>
              </a:rPr>
              <a:t>POPUP_TITLE,vbquestion</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vbyesno</a:t>
            </a:r>
            <a:r>
              <a:rPr lang="en-US" sz="900" dirty="0" smtClean="0">
                <a:solidFill>
                  <a:srgbClr val="00B050"/>
                </a:solidFill>
                <a:latin typeface="Courier New" pitchFamily="49" charset="0"/>
                <a:cs typeface="Courier New" pitchFamily="49" charset="0"/>
              </a:rPr>
              <a:t>) </a:t>
            </a:r>
          </a:p>
          <a:p>
            <a:pPr>
              <a:buNone/>
            </a:pPr>
            <a:r>
              <a:rPr lang="en-US" sz="900" dirty="0" smtClean="0">
                <a:solidFill>
                  <a:srgbClr val="00B050"/>
                </a:solidFill>
                <a:latin typeface="Courier New" pitchFamily="49" charset="0"/>
                <a:cs typeface="Courier New" pitchFamily="49" charset="0"/>
              </a:rPr>
              <a:t>If </a:t>
            </a:r>
            <a:r>
              <a:rPr lang="en-US" sz="900" dirty="0" err="1" smtClean="0">
                <a:solidFill>
                  <a:srgbClr val="00B050"/>
                </a:solidFill>
                <a:latin typeface="Courier New" pitchFamily="49" charset="0"/>
                <a:cs typeface="Courier New" pitchFamily="49" charset="0"/>
              </a:rPr>
              <a:t>iRetVal</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vbNo</a:t>
            </a:r>
            <a:r>
              <a:rPr lang="en-US" sz="900" dirty="0" smtClean="0">
                <a:solidFill>
                  <a:srgbClr val="00B050"/>
                </a:solidFill>
                <a:latin typeface="Courier New" pitchFamily="49" charset="0"/>
                <a:cs typeface="Courier New" pitchFamily="49" charset="0"/>
              </a:rPr>
              <a:t> THEN </a:t>
            </a:r>
            <a:r>
              <a:rPr lang="en-US" sz="900" dirty="0" err="1" smtClean="0">
                <a:solidFill>
                  <a:srgbClr val="00B050"/>
                </a:solidFill>
                <a:latin typeface="Courier New" pitchFamily="49" charset="0"/>
                <a:cs typeface="Courier New" pitchFamily="49" charset="0"/>
              </a:rPr>
              <a:t>wscript.quit</a:t>
            </a:r>
            <a:r>
              <a:rPr lang="en-US" sz="900" dirty="0" smtClean="0">
                <a:solidFill>
                  <a:srgbClr val="00B050"/>
                </a:solidFill>
                <a:latin typeface="Courier New" pitchFamily="49" charset="0"/>
                <a:cs typeface="Courier New" pitchFamily="49" charset="0"/>
              </a:rPr>
              <a:t> </a:t>
            </a:r>
          </a:p>
          <a:p>
            <a:pPr>
              <a:buNone/>
            </a:pPr>
            <a:r>
              <a:rPr lang="en-US" sz="900" dirty="0" smtClean="0">
                <a:solidFill>
                  <a:srgbClr val="00B050"/>
                </a:solidFill>
                <a:latin typeface="Courier New" pitchFamily="49" charset="0"/>
                <a:cs typeface="Courier New" pitchFamily="49" charset="0"/>
              </a:rPr>
              <a:t>if </a:t>
            </a:r>
            <a:r>
              <a:rPr lang="en-US" sz="900" dirty="0" err="1" smtClean="0">
                <a:solidFill>
                  <a:srgbClr val="00B050"/>
                </a:solidFill>
                <a:latin typeface="Courier New" pitchFamily="49" charset="0"/>
                <a:cs typeface="Courier New" pitchFamily="49" charset="0"/>
              </a:rPr>
              <a:t>iRetVal</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vbYes</a:t>
            </a:r>
            <a:r>
              <a:rPr lang="en-US" sz="900" dirty="0" smtClean="0">
                <a:solidFill>
                  <a:srgbClr val="00B050"/>
                </a:solidFill>
                <a:latin typeface="Courier New" pitchFamily="49" charset="0"/>
                <a:cs typeface="Courier New" pitchFamily="49" charset="0"/>
              </a:rPr>
              <a:t> Then</a:t>
            </a:r>
          </a:p>
          <a:p>
            <a:pPr>
              <a:buNone/>
            </a:pPr>
            <a:endParaRPr lang="en-US" sz="900" dirty="0" smtClean="0">
              <a:solidFill>
                <a:srgbClr val="00B050"/>
              </a:solidFill>
              <a:latin typeface="Courier New" pitchFamily="49" charset="0"/>
              <a:cs typeface="Courier New" pitchFamily="49" charset="0"/>
            </a:endParaRPr>
          </a:p>
          <a:p>
            <a:pPr>
              <a:buNone/>
            </a:pPr>
            <a:r>
              <a:rPr lang="en-US" sz="900" dirty="0" smtClean="0">
                <a:solidFill>
                  <a:srgbClr val="00B050"/>
                </a:solidFill>
                <a:latin typeface="Courier New" pitchFamily="49" charset="0"/>
                <a:cs typeface="Courier New" pitchFamily="49" charset="0"/>
              </a:rPr>
              <a:t>' Delete all network printers</a:t>
            </a:r>
          </a:p>
          <a:p>
            <a:pPr>
              <a:buNone/>
            </a:pPr>
            <a:r>
              <a:rPr lang="en-US" sz="900" dirty="0" smtClean="0">
                <a:solidFill>
                  <a:srgbClr val="00B050"/>
                </a:solidFill>
                <a:latin typeface="Courier New" pitchFamily="49" charset="0"/>
                <a:cs typeface="Courier New" pitchFamily="49" charset="0"/>
              </a:rPr>
              <a:t>Set </a:t>
            </a:r>
            <a:r>
              <a:rPr lang="en-US" sz="900" dirty="0" err="1" smtClean="0">
                <a:solidFill>
                  <a:srgbClr val="00B050"/>
                </a:solidFill>
                <a:latin typeface="Courier New" pitchFamily="49" charset="0"/>
                <a:cs typeface="Courier New" pitchFamily="49" charset="0"/>
              </a:rPr>
              <a:t>objNetwork</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CreateObject</a:t>
            </a:r>
            <a:r>
              <a:rPr lang="en-US" sz="900" dirty="0" smtClean="0">
                <a:solidFill>
                  <a:srgbClr val="00B050"/>
                </a:solidFill>
                <a:latin typeface="Courier New" pitchFamily="49" charset="0"/>
                <a:cs typeface="Courier New" pitchFamily="49" charset="0"/>
              </a:rPr>
              <a:t> ("</a:t>
            </a:r>
            <a:r>
              <a:rPr lang="en-US" sz="900" dirty="0" err="1" smtClean="0">
                <a:solidFill>
                  <a:srgbClr val="00B050"/>
                </a:solidFill>
                <a:latin typeface="Courier New" pitchFamily="49" charset="0"/>
                <a:cs typeface="Courier New" pitchFamily="49" charset="0"/>
              </a:rPr>
              <a:t>Wscript.network</a:t>
            </a:r>
            <a:r>
              <a:rPr lang="en-US" sz="900" dirty="0" smtClean="0">
                <a:solidFill>
                  <a:srgbClr val="00B050"/>
                </a:solidFill>
                <a:latin typeface="Courier New" pitchFamily="49" charset="0"/>
                <a:cs typeface="Courier New" pitchFamily="49" charset="0"/>
              </a:rPr>
              <a:t>")</a:t>
            </a:r>
          </a:p>
          <a:p>
            <a:pPr>
              <a:buNone/>
            </a:pPr>
            <a:r>
              <a:rPr lang="en-US" sz="900" dirty="0" smtClean="0">
                <a:solidFill>
                  <a:srgbClr val="00B050"/>
                </a:solidFill>
                <a:latin typeface="Courier New" pitchFamily="49" charset="0"/>
                <a:cs typeface="Courier New" pitchFamily="49" charset="0"/>
              </a:rPr>
              <a:t>Set </a:t>
            </a:r>
            <a:r>
              <a:rPr lang="en-US" sz="900" dirty="0" err="1" smtClean="0">
                <a:solidFill>
                  <a:srgbClr val="00B050"/>
                </a:solidFill>
                <a:latin typeface="Courier New" pitchFamily="49" charset="0"/>
                <a:cs typeface="Courier New" pitchFamily="49" charset="0"/>
              </a:rPr>
              <a:t>objPrinter</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objNetwork.enumprinterconnections</a:t>
            </a:r>
            <a:endParaRPr lang="en-US" sz="900" dirty="0" smtClean="0">
              <a:solidFill>
                <a:srgbClr val="00B050"/>
              </a:solidFill>
              <a:latin typeface="Courier New" pitchFamily="49" charset="0"/>
              <a:cs typeface="Courier New" pitchFamily="49" charset="0"/>
            </a:endParaRPr>
          </a:p>
          <a:p>
            <a:pPr>
              <a:buNone/>
            </a:pPr>
            <a:endParaRPr lang="en-US" sz="900" dirty="0" smtClean="0">
              <a:solidFill>
                <a:srgbClr val="00B050"/>
              </a:solidFill>
              <a:latin typeface="Courier New" pitchFamily="49" charset="0"/>
              <a:cs typeface="Courier New" pitchFamily="49" charset="0"/>
            </a:endParaRPr>
          </a:p>
          <a:p>
            <a:pPr>
              <a:buNone/>
            </a:pPr>
            <a:r>
              <a:rPr lang="en-US" sz="900" dirty="0" err="1" smtClean="0">
                <a:solidFill>
                  <a:srgbClr val="00B050"/>
                </a:solidFill>
                <a:latin typeface="Courier New" pitchFamily="49" charset="0"/>
                <a:cs typeface="Courier New" pitchFamily="49" charset="0"/>
              </a:rPr>
              <a:t>Printerflag</a:t>
            </a:r>
            <a:r>
              <a:rPr lang="en-US" sz="900" dirty="0" smtClean="0">
                <a:solidFill>
                  <a:srgbClr val="00B050"/>
                </a:solidFill>
                <a:latin typeface="Courier New" pitchFamily="49" charset="0"/>
                <a:cs typeface="Courier New" pitchFamily="49" charset="0"/>
              </a:rPr>
              <a:t>=false</a:t>
            </a:r>
          </a:p>
          <a:p>
            <a:pPr>
              <a:buNone/>
            </a:pPr>
            <a:endParaRPr lang="en-US" sz="900" dirty="0" smtClean="0">
              <a:solidFill>
                <a:srgbClr val="00B050"/>
              </a:solidFill>
              <a:latin typeface="Courier New" pitchFamily="49" charset="0"/>
              <a:cs typeface="Courier New" pitchFamily="49" charset="0"/>
            </a:endParaRPr>
          </a:p>
          <a:p>
            <a:pPr>
              <a:buNone/>
            </a:pPr>
            <a:r>
              <a:rPr lang="en-US" sz="900" dirty="0" smtClean="0">
                <a:solidFill>
                  <a:srgbClr val="00B050"/>
                </a:solidFill>
                <a:latin typeface="Courier New" pitchFamily="49" charset="0"/>
                <a:cs typeface="Courier New" pitchFamily="49" charset="0"/>
              </a:rPr>
              <a:t>For I = 0 to </a:t>
            </a:r>
            <a:r>
              <a:rPr lang="en-US" sz="900" dirty="0" err="1" smtClean="0">
                <a:solidFill>
                  <a:srgbClr val="00B050"/>
                </a:solidFill>
                <a:latin typeface="Courier New" pitchFamily="49" charset="0"/>
                <a:cs typeface="Courier New" pitchFamily="49" charset="0"/>
              </a:rPr>
              <a:t>objPrinter.count</a:t>
            </a:r>
            <a:r>
              <a:rPr lang="en-US" sz="900" dirty="0" smtClean="0">
                <a:solidFill>
                  <a:srgbClr val="00B050"/>
                </a:solidFill>
                <a:latin typeface="Courier New" pitchFamily="49" charset="0"/>
                <a:cs typeface="Courier New" pitchFamily="49" charset="0"/>
              </a:rPr>
              <a:t> -1 Step 2</a:t>
            </a:r>
          </a:p>
          <a:p>
            <a:pPr>
              <a:buNone/>
            </a:pPr>
            <a:r>
              <a:rPr lang="en-US" sz="900" dirty="0" smtClean="0">
                <a:solidFill>
                  <a:srgbClr val="00B050"/>
                </a:solidFill>
                <a:latin typeface="Courier New" pitchFamily="49" charset="0"/>
                <a:cs typeface="Courier New" pitchFamily="49" charset="0"/>
              </a:rPr>
              <a:t>  if left(</a:t>
            </a:r>
            <a:r>
              <a:rPr lang="en-US" sz="900" dirty="0" err="1" smtClean="0">
                <a:solidFill>
                  <a:srgbClr val="00B050"/>
                </a:solidFill>
                <a:latin typeface="Courier New" pitchFamily="49" charset="0"/>
                <a:cs typeface="Courier New" pitchFamily="49" charset="0"/>
              </a:rPr>
              <a:t>objPrinter.item</a:t>
            </a:r>
            <a:r>
              <a:rPr lang="en-US" sz="900" dirty="0" smtClean="0">
                <a:solidFill>
                  <a:srgbClr val="00B050"/>
                </a:solidFill>
                <a:latin typeface="Courier New" pitchFamily="49" charset="0"/>
                <a:cs typeface="Courier New" pitchFamily="49" charset="0"/>
              </a:rPr>
              <a:t>(i+1), 2) ="\\" Then</a:t>
            </a:r>
          </a:p>
          <a:p>
            <a:pPr>
              <a:buNone/>
            </a:pPr>
            <a:r>
              <a:rPr lang="en-US" sz="900" dirty="0" smtClean="0">
                <a:solidFill>
                  <a:srgbClr val="00B050"/>
                </a:solidFill>
                <a:latin typeface="Courier New" pitchFamily="49" charset="0"/>
                <a:cs typeface="Courier New" pitchFamily="49" charset="0"/>
              </a:rPr>
              <a:t>	on error resume next</a:t>
            </a:r>
          </a:p>
          <a:p>
            <a:pPr>
              <a:buNone/>
            </a:pPr>
            <a:r>
              <a:rPr lang="en-US" sz="900" dirty="0" smtClean="0">
                <a:solidFill>
                  <a:srgbClr val="00B050"/>
                </a:solidFill>
                <a:latin typeface="Courier New" pitchFamily="49" charset="0"/>
                <a:cs typeface="Courier New" pitchFamily="49" charset="0"/>
              </a:rPr>
              <a:t>	</a:t>
            </a:r>
            <a:r>
              <a:rPr lang="en-US" sz="900" dirty="0" err="1" smtClean="0">
                <a:solidFill>
                  <a:srgbClr val="00B050"/>
                </a:solidFill>
                <a:latin typeface="Courier New" pitchFamily="49" charset="0"/>
                <a:cs typeface="Courier New" pitchFamily="49" charset="0"/>
              </a:rPr>
              <a:t>objNetwork.RemovePrinterConnection</a:t>
            </a:r>
            <a:r>
              <a:rPr lang="en-US" sz="900" dirty="0" smtClean="0">
                <a:solidFill>
                  <a:srgbClr val="00B050"/>
                </a:solidFill>
                <a:latin typeface="Courier New" pitchFamily="49" charset="0"/>
                <a:cs typeface="Courier New" pitchFamily="49" charset="0"/>
              </a:rPr>
              <a:t> </a:t>
            </a:r>
            <a:r>
              <a:rPr lang="en-US" sz="900" dirty="0" err="1" smtClean="0">
                <a:solidFill>
                  <a:srgbClr val="00B050"/>
                </a:solidFill>
                <a:latin typeface="Courier New" pitchFamily="49" charset="0"/>
                <a:cs typeface="Courier New" pitchFamily="49" charset="0"/>
              </a:rPr>
              <a:t>objPrinter.item</a:t>
            </a:r>
            <a:r>
              <a:rPr lang="en-US" sz="900" dirty="0" smtClean="0">
                <a:solidFill>
                  <a:srgbClr val="00B050"/>
                </a:solidFill>
                <a:latin typeface="Courier New" pitchFamily="49" charset="0"/>
                <a:cs typeface="Courier New" pitchFamily="49" charset="0"/>
              </a:rPr>
              <a:t>(i+1)</a:t>
            </a:r>
          </a:p>
          <a:p>
            <a:pPr>
              <a:buNone/>
            </a:pPr>
            <a:r>
              <a:rPr lang="en-US" sz="900" dirty="0" smtClean="0">
                <a:solidFill>
                  <a:srgbClr val="00B050"/>
                </a:solidFill>
                <a:latin typeface="Courier New" pitchFamily="49" charset="0"/>
                <a:cs typeface="Courier New" pitchFamily="49" charset="0"/>
              </a:rPr>
              <a:t>	on error </a:t>
            </a:r>
            <a:r>
              <a:rPr lang="en-US" sz="900" dirty="0" err="1" smtClean="0">
                <a:solidFill>
                  <a:srgbClr val="00B050"/>
                </a:solidFill>
                <a:latin typeface="Courier New" pitchFamily="49" charset="0"/>
                <a:cs typeface="Courier New" pitchFamily="49" charset="0"/>
              </a:rPr>
              <a:t>Goto</a:t>
            </a:r>
            <a:r>
              <a:rPr lang="en-US" sz="900" dirty="0" smtClean="0">
                <a:solidFill>
                  <a:srgbClr val="00B050"/>
                </a:solidFill>
                <a:latin typeface="Courier New" pitchFamily="49" charset="0"/>
                <a:cs typeface="Courier New" pitchFamily="49" charset="0"/>
              </a:rPr>
              <a:t> 0</a:t>
            </a:r>
          </a:p>
          <a:p>
            <a:pPr>
              <a:buNone/>
            </a:pPr>
            <a:r>
              <a:rPr lang="en-US" sz="900" dirty="0" smtClean="0">
                <a:solidFill>
                  <a:srgbClr val="00B050"/>
                </a:solidFill>
                <a:latin typeface="Courier New" pitchFamily="49" charset="0"/>
                <a:cs typeface="Courier New" pitchFamily="49" charset="0"/>
              </a:rPr>
              <a:t>  End if</a:t>
            </a:r>
          </a:p>
          <a:p>
            <a:pPr>
              <a:buNone/>
            </a:pPr>
            <a:r>
              <a:rPr lang="en-US" sz="900" dirty="0" smtClean="0">
                <a:solidFill>
                  <a:srgbClr val="00B050"/>
                </a:solidFill>
                <a:latin typeface="Courier New" pitchFamily="49" charset="0"/>
                <a:cs typeface="Courier New" pitchFamily="49" charset="0"/>
              </a:rPr>
              <a:t>Next</a:t>
            </a:r>
          </a:p>
          <a:p>
            <a:pPr>
              <a:buNone/>
            </a:pPr>
            <a:endParaRPr lang="en-US" sz="900" dirty="0" smtClean="0">
              <a:solidFill>
                <a:srgbClr val="00B050"/>
              </a:solidFill>
              <a:latin typeface="Courier New" pitchFamily="49" charset="0"/>
              <a:cs typeface="Courier New" pitchFamily="49" charset="0"/>
            </a:endParaRPr>
          </a:p>
          <a:p>
            <a:pPr>
              <a:buNone/>
            </a:pPr>
            <a:r>
              <a:rPr lang="en-US" sz="900" dirty="0" smtClean="0">
                <a:solidFill>
                  <a:srgbClr val="00B050"/>
                </a:solidFill>
                <a:latin typeface="Courier New" pitchFamily="49" charset="0"/>
                <a:cs typeface="Courier New" pitchFamily="49" charset="0"/>
              </a:rPr>
              <a:t>'Map a printer</a:t>
            </a:r>
          </a:p>
          <a:p>
            <a:pPr>
              <a:buNone/>
            </a:pPr>
            <a:r>
              <a:rPr lang="en-US" sz="900" dirty="0" smtClean="0">
                <a:solidFill>
                  <a:srgbClr val="00B050"/>
                </a:solidFill>
                <a:latin typeface="Courier New" pitchFamily="49" charset="0"/>
                <a:cs typeface="Courier New" pitchFamily="49" charset="0"/>
              </a:rPr>
              <a:t>Set </a:t>
            </a:r>
            <a:r>
              <a:rPr lang="en-US" sz="900" dirty="0" err="1" smtClean="0">
                <a:solidFill>
                  <a:srgbClr val="00B050"/>
                </a:solidFill>
                <a:latin typeface="Courier New" pitchFamily="49" charset="0"/>
                <a:cs typeface="Courier New" pitchFamily="49" charset="0"/>
              </a:rPr>
              <a:t>WshNetwork</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CreateObject</a:t>
            </a:r>
            <a:r>
              <a:rPr lang="en-US" sz="900" dirty="0" smtClean="0">
                <a:solidFill>
                  <a:srgbClr val="00B050"/>
                </a:solidFill>
                <a:latin typeface="Courier New" pitchFamily="49" charset="0"/>
                <a:cs typeface="Courier New" pitchFamily="49" charset="0"/>
              </a:rPr>
              <a:t>("</a:t>
            </a:r>
            <a:r>
              <a:rPr lang="en-US" sz="900" dirty="0" err="1" smtClean="0">
                <a:solidFill>
                  <a:srgbClr val="00B050"/>
                </a:solidFill>
                <a:latin typeface="Courier New" pitchFamily="49" charset="0"/>
                <a:cs typeface="Courier New" pitchFamily="49" charset="0"/>
              </a:rPr>
              <a:t>WScript.Network</a:t>
            </a:r>
            <a:r>
              <a:rPr lang="en-US" sz="900" dirty="0" smtClean="0">
                <a:solidFill>
                  <a:srgbClr val="00B050"/>
                </a:solidFill>
                <a:latin typeface="Courier New" pitchFamily="49" charset="0"/>
                <a:cs typeface="Courier New" pitchFamily="49" charset="0"/>
              </a:rPr>
              <a:t>")</a:t>
            </a:r>
          </a:p>
          <a:p>
            <a:pPr>
              <a:buNone/>
            </a:pPr>
            <a:r>
              <a:rPr lang="en-US" sz="900" dirty="0" err="1" smtClean="0">
                <a:solidFill>
                  <a:srgbClr val="00B050"/>
                </a:solidFill>
                <a:latin typeface="Courier New" pitchFamily="49" charset="0"/>
                <a:cs typeface="Courier New" pitchFamily="49" charset="0"/>
              </a:rPr>
              <a:t>WshNetwork.AddWindowsPrinterConnection</a:t>
            </a:r>
            <a:r>
              <a:rPr lang="en-US" sz="900" dirty="0" smtClean="0">
                <a:solidFill>
                  <a:srgbClr val="00B050"/>
                </a:solidFill>
                <a:latin typeface="Courier New" pitchFamily="49" charset="0"/>
                <a:cs typeface="Courier New" pitchFamily="49" charset="0"/>
              </a:rPr>
              <a:t> "\\PS01.domain.net\printer",  "HP LaserJet 4350 PCL 6" </a:t>
            </a:r>
          </a:p>
          <a:p>
            <a:pPr>
              <a:buNone/>
            </a:pPr>
            <a:r>
              <a:rPr lang="en-US" sz="900" dirty="0" err="1" smtClean="0">
                <a:solidFill>
                  <a:srgbClr val="00B050"/>
                </a:solidFill>
                <a:latin typeface="Courier New" pitchFamily="49" charset="0"/>
                <a:cs typeface="Courier New" pitchFamily="49" charset="0"/>
              </a:rPr>
              <a:t>WshNetwork.SetDefaultPrinter</a:t>
            </a:r>
            <a:r>
              <a:rPr lang="en-US" sz="900" dirty="0" smtClean="0">
                <a:solidFill>
                  <a:srgbClr val="00B050"/>
                </a:solidFill>
                <a:latin typeface="Courier New" pitchFamily="49" charset="0"/>
                <a:cs typeface="Courier New" pitchFamily="49" charset="0"/>
              </a:rPr>
              <a:t> "\\PS01.domain.net\printer"</a:t>
            </a:r>
          </a:p>
          <a:p>
            <a:pPr>
              <a:buNone/>
            </a:pPr>
            <a:endParaRPr lang="en-US" sz="900" dirty="0" smtClean="0">
              <a:solidFill>
                <a:srgbClr val="00B050"/>
              </a:solidFill>
              <a:latin typeface="Courier New" pitchFamily="49" charset="0"/>
              <a:cs typeface="Courier New" pitchFamily="49" charset="0"/>
            </a:endParaRPr>
          </a:p>
          <a:p>
            <a:pPr>
              <a:buNone/>
            </a:pPr>
            <a:r>
              <a:rPr lang="en-US" sz="900" dirty="0" smtClean="0">
                <a:solidFill>
                  <a:srgbClr val="00B050"/>
                </a:solidFill>
                <a:latin typeface="Courier New" pitchFamily="49" charset="0"/>
                <a:cs typeface="Courier New" pitchFamily="49" charset="0"/>
              </a:rPr>
              <a:t>'Map Network Drive</a:t>
            </a:r>
          </a:p>
          <a:p>
            <a:pPr>
              <a:buNone/>
            </a:pPr>
            <a:r>
              <a:rPr lang="en-US" sz="900" dirty="0" smtClean="0">
                <a:solidFill>
                  <a:srgbClr val="00B050"/>
                </a:solidFill>
                <a:latin typeface="Courier New" pitchFamily="49" charset="0"/>
                <a:cs typeface="Courier New" pitchFamily="49" charset="0"/>
              </a:rPr>
              <a:t> Set </a:t>
            </a:r>
            <a:r>
              <a:rPr lang="en-US" sz="900" dirty="0" err="1" smtClean="0">
                <a:solidFill>
                  <a:srgbClr val="00B050"/>
                </a:solidFill>
                <a:latin typeface="Courier New" pitchFamily="49" charset="0"/>
                <a:cs typeface="Courier New" pitchFamily="49" charset="0"/>
              </a:rPr>
              <a:t>wshNetwork</a:t>
            </a:r>
            <a:r>
              <a:rPr lang="en-US" sz="900" dirty="0" smtClean="0">
                <a:solidFill>
                  <a:srgbClr val="00B050"/>
                </a:solidFill>
                <a:latin typeface="Courier New" pitchFamily="49" charset="0"/>
                <a:cs typeface="Courier New" pitchFamily="49" charset="0"/>
              </a:rPr>
              <a:t> = </a:t>
            </a:r>
            <a:r>
              <a:rPr lang="en-US" sz="900" dirty="0" err="1" smtClean="0">
                <a:solidFill>
                  <a:srgbClr val="00B050"/>
                </a:solidFill>
                <a:latin typeface="Courier New" pitchFamily="49" charset="0"/>
                <a:cs typeface="Courier New" pitchFamily="49" charset="0"/>
              </a:rPr>
              <a:t>CreateObject</a:t>
            </a:r>
            <a:r>
              <a:rPr lang="en-US" sz="900" dirty="0" smtClean="0">
                <a:solidFill>
                  <a:srgbClr val="00B050"/>
                </a:solidFill>
                <a:latin typeface="Courier New" pitchFamily="49" charset="0"/>
                <a:cs typeface="Courier New" pitchFamily="49" charset="0"/>
              </a:rPr>
              <a:t>("</a:t>
            </a:r>
            <a:r>
              <a:rPr lang="en-US" sz="900" dirty="0" err="1" smtClean="0">
                <a:solidFill>
                  <a:srgbClr val="00B050"/>
                </a:solidFill>
                <a:latin typeface="Courier New" pitchFamily="49" charset="0"/>
                <a:cs typeface="Courier New" pitchFamily="49" charset="0"/>
              </a:rPr>
              <a:t>Wscript.Network</a:t>
            </a:r>
            <a:r>
              <a:rPr lang="en-US" sz="900" dirty="0" smtClean="0">
                <a:solidFill>
                  <a:srgbClr val="00B050"/>
                </a:solidFill>
                <a:latin typeface="Courier New" pitchFamily="49" charset="0"/>
                <a:cs typeface="Courier New" pitchFamily="49" charset="0"/>
              </a:rPr>
              <a:t>") </a:t>
            </a:r>
          </a:p>
          <a:p>
            <a:pPr>
              <a:buNone/>
            </a:pPr>
            <a:r>
              <a:rPr lang="en-US" sz="900" dirty="0" smtClean="0">
                <a:solidFill>
                  <a:srgbClr val="00B050"/>
                </a:solidFill>
                <a:latin typeface="Courier New" pitchFamily="49" charset="0"/>
                <a:cs typeface="Courier New" pitchFamily="49" charset="0"/>
              </a:rPr>
              <a:t> </a:t>
            </a:r>
            <a:r>
              <a:rPr lang="en-US" sz="900" dirty="0" err="1" smtClean="0">
                <a:solidFill>
                  <a:srgbClr val="00B050"/>
                </a:solidFill>
                <a:latin typeface="Courier New" pitchFamily="49" charset="0"/>
                <a:cs typeface="Courier New" pitchFamily="49" charset="0"/>
              </a:rPr>
              <a:t>wshNetwork.MapNetworkDrive</a:t>
            </a:r>
            <a:r>
              <a:rPr lang="en-US" sz="900" dirty="0" smtClean="0">
                <a:solidFill>
                  <a:srgbClr val="00B050"/>
                </a:solidFill>
                <a:latin typeface="Courier New" pitchFamily="49" charset="0"/>
                <a:cs typeface="Courier New" pitchFamily="49" charset="0"/>
              </a:rPr>
              <a:t> "I:", "\\PS01.domain.net\share", true</a:t>
            </a:r>
          </a:p>
          <a:p>
            <a:pPr>
              <a:buNone/>
            </a:pPr>
            <a:r>
              <a:rPr lang="en-US" sz="900" dirty="0" smtClean="0">
                <a:solidFill>
                  <a:srgbClr val="00B050"/>
                </a:solidFill>
                <a:latin typeface="Courier New" pitchFamily="49" charset="0"/>
                <a:cs typeface="Courier New" pitchFamily="49" charset="0"/>
              </a:rPr>
              <a:t>End if</a:t>
            </a:r>
          </a:p>
          <a:p>
            <a:pPr>
              <a:buNone/>
            </a:pPr>
            <a:r>
              <a:rPr lang="en-US" sz="900" dirty="0" err="1" smtClean="0">
                <a:solidFill>
                  <a:srgbClr val="00B050"/>
                </a:solidFill>
                <a:latin typeface="Courier New" pitchFamily="49" charset="0"/>
                <a:cs typeface="Courier New" pitchFamily="49" charset="0"/>
              </a:rPr>
              <a:t>Wscript.echo</a:t>
            </a:r>
            <a:r>
              <a:rPr lang="en-US" sz="900" dirty="0" smtClean="0">
                <a:solidFill>
                  <a:srgbClr val="00B050"/>
                </a:solidFill>
                <a:latin typeface="Courier New" pitchFamily="49" charset="0"/>
                <a:cs typeface="Courier New" pitchFamily="49" charset="0"/>
              </a:rPr>
              <a:t> "Your printer and drive is now mapped"</a:t>
            </a:r>
          </a:p>
          <a:p>
            <a:pPr>
              <a:buNone/>
            </a:pPr>
            <a:r>
              <a:rPr lang="en-US" sz="900" dirty="0" err="1" smtClean="0">
                <a:solidFill>
                  <a:srgbClr val="00B050"/>
                </a:solidFill>
                <a:latin typeface="Courier New" pitchFamily="49" charset="0"/>
                <a:cs typeface="Courier New" pitchFamily="49" charset="0"/>
              </a:rPr>
              <a:t>Wscript.quit</a:t>
            </a:r>
            <a:endParaRPr lang="en-US" sz="2000" dirty="0">
              <a:latin typeface="Courier New" pitchFamily="49" charset="0"/>
              <a:cs typeface="Courier New" pitchFamily="49"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VBScript</a:t>
            </a:r>
            <a:endParaRPr lang="en-US" dirty="0"/>
          </a:p>
        </p:txBody>
      </p:sp>
      <p:sp>
        <p:nvSpPr>
          <p:cNvPr id="3" name="Content Placeholder 2"/>
          <p:cNvSpPr>
            <a:spLocks noGrp="1"/>
          </p:cNvSpPr>
          <p:nvPr>
            <p:ph idx="1"/>
          </p:nvPr>
        </p:nvSpPr>
        <p:spPr/>
        <p:txBody>
          <a:bodyPr/>
          <a:lstStyle/>
          <a:p>
            <a:r>
              <a:rPr lang="en-US" dirty="0" smtClean="0"/>
              <a:t>Using the above script, put together a script that maps a printer and a drive. For extra credit, try to map drives and printers based on the DC (may have too </a:t>
            </a:r>
            <a:r>
              <a:rPr lang="en-US" dirty="0" err="1" smtClean="0"/>
              <a:t>google</a:t>
            </a:r>
            <a:r>
              <a:rPr lang="en-US" dirty="0" smtClean="0"/>
              <a:t> how to find the logon server in VBS)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use scripts for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Site logon Script is used to:</a:t>
            </a:r>
          </a:p>
          <a:p>
            <a:pPr lvl="1"/>
            <a:r>
              <a:rPr lang="en-US" dirty="0" smtClean="0"/>
              <a:t>To map network drives and network printers</a:t>
            </a:r>
          </a:p>
          <a:p>
            <a:pPr lvl="1"/>
            <a:r>
              <a:rPr lang="en-US" dirty="0" smtClean="0"/>
              <a:t>To set basic environmental variables on the computer (WAVE radio settings, etc)</a:t>
            </a:r>
          </a:p>
          <a:p>
            <a:pPr lvl="1"/>
            <a:r>
              <a:rPr lang="en-US" dirty="0" smtClean="0"/>
              <a:t>Copy over files (</a:t>
            </a:r>
            <a:r>
              <a:rPr lang="en-US" dirty="0" err="1" smtClean="0"/>
              <a:t>mIRC</a:t>
            </a:r>
            <a:r>
              <a:rPr lang="en-US" dirty="0" smtClean="0"/>
              <a:t> settings)</a:t>
            </a:r>
          </a:p>
          <a:p>
            <a:pPr lvl="1"/>
            <a:r>
              <a:rPr lang="en-US" dirty="0" smtClean="0"/>
              <a:t>Add items to Favorites</a:t>
            </a:r>
          </a:p>
          <a:p>
            <a:pPr lvl="1"/>
            <a:r>
              <a:rPr lang="en-US" dirty="0" smtClean="0"/>
              <a:t>Change Homepage</a:t>
            </a:r>
          </a:p>
          <a:p>
            <a:r>
              <a:rPr lang="en-US" dirty="0" smtClean="0"/>
              <a:t>Redirector script: A VBS script that replaces the need for a GPO set to a site for the logon script</a:t>
            </a:r>
          </a:p>
          <a:p>
            <a:pPr lvl="1"/>
            <a:r>
              <a:rPr lang="en-US" dirty="0" smtClean="0"/>
              <a:t>It determines the subnet the user is in, then determines what site script to run based on the subnet</a:t>
            </a:r>
          </a:p>
          <a:p>
            <a:r>
              <a:rPr lang="en-US" dirty="0" smtClean="0"/>
              <a:t>Types of scripts we use</a:t>
            </a:r>
            <a:endParaRPr lang="en-US" dirty="0"/>
          </a:p>
          <a:p>
            <a:pPr lvl="1"/>
            <a:r>
              <a:rPr lang="en-US" dirty="0" smtClean="0"/>
              <a:t>Batch Files (.bat)</a:t>
            </a:r>
          </a:p>
          <a:p>
            <a:pPr lvl="1"/>
            <a:r>
              <a:rPr lang="en-US" dirty="0" smtClean="0"/>
              <a:t>Visual Basic Scripts (.</a:t>
            </a:r>
            <a:r>
              <a:rPr lang="en-US" dirty="0" err="1" smtClean="0"/>
              <a:t>vbs</a:t>
            </a:r>
            <a:r>
              <a:rPr lang="en-US" dirty="0" smtClean="0"/>
              <a:t>)</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script</a:t>
            </a:r>
            <a:endParaRPr lang="en-US" dirty="0"/>
          </a:p>
        </p:txBody>
      </p:sp>
      <p:sp>
        <p:nvSpPr>
          <p:cNvPr id="4" name="Content Placeholder 2"/>
          <p:cNvSpPr>
            <a:spLocks noGrp="1"/>
          </p:cNvSpPr>
          <p:nvPr>
            <p:ph idx="1"/>
          </p:nvPr>
        </p:nvSpPr>
        <p:spPr/>
        <p:txBody>
          <a:bodyPr>
            <a:normAutofit fontScale="92500" lnSpcReduction="10000"/>
          </a:bodyPr>
          <a:lstStyle/>
          <a:p>
            <a:r>
              <a:rPr lang="en-US" dirty="0" smtClean="0"/>
              <a:t>Remarks: Remarks are used in scripts as place holder, descriptions of code and credits, among other things. It is text that is not read by the scripting engine</a:t>
            </a:r>
          </a:p>
          <a:p>
            <a:r>
              <a:rPr lang="en-US" dirty="0" smtClean="0"/>
              <a:t>Variables: </a:t>
            </a:r>
            <a:r>
              <a:rPr lang="en-US" dirty="0"/>
              <a:t>a keyword or phrase that is linked to a value stored in the </a:t>
            </a:r>
            <a:r>
              <a:rPr lang="en-US" dirty="0" smtClean="0"/>
              <a:t>system's memory</a:t>
            </a:r>
          </a:p>
          <a:p>
            <a:pPr lvl="1"/>
            <a:r>
              <a:rPr lang="en-US" dirty="0" smtClean="0"/>
              <a:t>Used to store numeric values that can be changed, or text values that can also be changed or manipulated, or used in code</a:t>
            </a:r>
          </a:p>
          <a:p>
            <a:r>
              <a:rPr lang="en-US" dirty="0" smtClean="0"/>
              <a:t>Constant: </a:t>
            </a:r>
            <a:r>
              <a:rPr lang="en-US" dirty="0"/>
              <a:t>a special kind of variable whose value cannot be altered during program </a:t>
            </a:r>
            <a:r>
              <a:rPr lang="en-US" dirty="0" smtClean="0"/>
              <a:t>execution</a:t>
            </a:r>
          </a:p>
          <a:p>
            <a:r>
              <a:rPr lang="en-US" dirty="0" smtClean="0"/>
              <a:t>Array: a variable that can have multiple values</a:t>
            </a:r>
            <a:br>
              <a:rPr lang="en-US" dirty="0" smtClean="0"/>
            </a:br>
            <a:r>
              <a:rPr lang="en-US" dirty="0" smtClean="0"/>
              <a:t>	Example, Variable(0) = "red", Variable(1) = "Blue"</a:t>
            </a:r>
          </a:p>
          <a:p>
            <a:endParaRPr lang="en-US" dirty="0" smtClean="0"/>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Components of a script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Procedure: a portion of code with a larger program that performs a specific task</a:t>
            </a:r>
          </a:p>
          <a:p>
            <a:r>
              <a:rPr lang="en-US" dirty="0" smtClean="0"/>
              <a:t>Conditional Statements: a line of code that decides what code to execute based on a whether a statement is true or false</a:t>
            </a:r>
          </a:p>
          <a:p>
            <a:pPr lvl="1"/>
            <a:r>
              <a:rPr lang="en-US" dirty="0" smtClean="0"/>
              <a:t>If…Then statements</a:t>
            </a:r>
          </a:p>
          <a:p>
            <a:pPr lvl="1"/>
            <a:r>
              <a:rPr lang="en-US" dirty="0" smtClean="0"/>
              <a:t>Case Statements</a:t>
            </a:r>
          </a:p>
          <a:p>
            <a:r>
              <a:rPr lang="en-US" dirty="0" smtClean="0"/>
              <a:t>Looping: a portion of code that continually executes until a certain condition is met</a:t>
            </a:r>
          </a:p>
          <a:p>
            <a:pPr lvl="1"/>
            <a:r>
              <a:rPr lang="en-US" dirty="0" smtClean="0"/>
              <a:t>Count till ten for example</a:t>
            </a:r>
          </a:p>
          <a:p>
            <a:r>
              <a:rPr lang="en-US" dirty="0" smtClean="0"/>
              <a:t>Input: a portion of code that prompts the user for input</a:t>
            </a:r>
          </a:p>
          <a:p>
            <a:r>
              <a:rPr lang="en-US" dirty="0" smtClean="0"/>
              <a:t>Output: a portion of code that is displays something for the user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 y="371475"/>
            <a:ext cx="7858125" cy="611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61569"/>
            <a:ext cx="8458200" cy="6600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SET Command and Windows Environmental Variables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Using the </a:t>
            </a:r>
            <a:r>
              <a:rPr lang="en-US" b="1" dirty="0" smtClean="0">
                <a:solidFill>
                  <a:srgbClr val="00B050"/>
                </a:solidFill>
              </a:rPr>
              <a:t>SET</a:t>
            </a:r>
            <a:r>
              <a:rPr lang="en-US" dirty="0" smtClean="0"/>
              <a:t> command in DOS Prompt will display all the environmental variables in windows and what they are associated to.</a:t>
            </a:r>
          </a:p>
          <a:p>
            <a:pPr lvl="1"/>
            <a:r>
              <a:rPr lang="en-US" dirty="0" smtClean="0"/>
              <a:t>For Example, if you want to know what DC the computer is authenticating with, run the SET command and look through the list for </a:t>
            </a:r>
            <a:r>
              <a:rPr lang="en-US" dirty="0" err="1" smtClean="0"/>
              <a:t>logonserver</a:t>
            </a:r>
            <a:endParaRPr lang="en-US" dirty="0"/>
          </a:p>
          <a:p>
            <a:r>
              <a:rPr lang="en-US" dirty="0" smtClean="0"/>
              <a:t>Use in scripts</a:t>
            </a:r>
          </a:p>
          <a:p>
            <a:pPr lvl="1"/>
            <a:r>
              <a:rPr lang="en-US" dirty="0" smtClean="0"/>
              <a:t>All </a:t>
            </a:r>
            <a:r>
              <a:rPr lang="en-US" dirty="0" err="1" smtClean="0"/>
              <a:t>enviro</a:t>
            </a:r>
            <a:r>
              <a:rPr lang="en-US" dirty="0" smtClean="0"/>
              <a:t>. Variables in scripts are enclosed between 2 % signs</a:t>
            </a:r>
          </a:p>
          <a:p>
            <a:pPr lvl="2"/>
            <a:r>
              <a:rPr lang="en-US" dirty="0" smtClean="0"/>
              <a:t>EX </a:t>
            </a:r>
            <a:r>
              <a:rPr lang="en-US" dirty="0" smtClean="0">
                <a:solidFill>
                  <a:srgbClr val="00B050"/>
                </a:solidFill>
                <a:latin typeface="Courier New" pitchFamily="49" charset="0"/>
                <a:cs typeface="Courier New" pitchFamily="49" charset="0"/>
              </a:rPr>
              <a:t>%</a:t>
            </a:r>
            <a:r>
              <a:rPr lang="en-US" dirty="0" err="1" smtClean="0">
                <a:solidFill>
                  <a:srgbClr val="00B050"/>
                </a:solidFill>
                <a:latin typeface="Courier New" pitchFamily="49" charset="0"/>
                <a:cs typeface="Courier New" pitchFamily="49" charset="0"/>
              </a:rPr>
              <a:t>logonserver</a:t>
            </a:r>
            <a:r>
              <a:rPr lang="en-US" dirty="0" smtClean="0">
                <a:solidFill>
                  <a:srgbClr val="00B050"/>
                </a:solidFill>
                <a:latin typeface="Courier New" pitchFamily="49" charset="0"/>
                <a:cs typeface="Courier New" pitchFamily="49" charset="0"/>
              </a:rPr>
              <a:t>%</a:t>
            </a:r>
          </a:p>
          <a:p>
            <a:pPr lvl="1"/>
            <a:r>
              <a:rPr lang="en-US" dirty="0" smtClean="0"/>
              <a:t>You can use the variable names to determine things in your script. For example, if you want, in your script you can use an if statement to run code based on what logon server it has</a:t>
            </a:r>
            <a:endParaRPr lang="en-US" dirty="0"/>
          </a:p>
          <a:p>
            <a:pPr lvl="1"/>
            <a:r>
              <a:rPr lang="en-US" dirty="0" smtClean="0"/>
              <a:t>BATCH Example</a:t>
            </a:r>
            <a:br>
              <a:rPr lang="en-US" dirty="0" smtClean="0"/>
            </a:br>
            <a:r>
              <a:rPr lang="en-US" sz="2100" dirty="0">
                <a:solidFill>
                  <a:srgbClr val="00B050"/>
                </a:solidFill>
                <a:latin typeface="Courier New" pitchFamily="49" charset="0"/>
                <a:cs typeface="Courier New" pitchFamily="49" charset="0"/>
              </a:rPr>
              <a:t>If %</a:t>
            </a:r>
            <a:r>
              <a:rPr lang="en-US" sz="2100" dirty="0" err="1">
                <a:solidFill>
                  <a:srgbClr val="00B050"/>
                </a:solidFill>
                <a:latin typeface="Courier New" pitchFamily="49" charset="0"/>
                <a:cs typeface="Courier New" pitchFamily="49" charset="0"/>
              </a:rPr>
              <a:t>logonserver</a:t>
            </a:r>
            <a:r>
              <a:rPr lang="en-US" sz="2100" dirty="0">
                <a:solidFill>
                  <a:srgbClr val="00B050"/>
                </a:solidFill>
                <a:latin typeface="Courier New" pitchFamily="49" charset="0"/>
                <a:cs typeface="Courier New" pitchFamily="49" charset="0"/>
              </a:rPr>
              <a:t>% EQU DC02 echo "Domain Controller 2"</a:t>
            </a:r>
            <a:endParaRPr lang="en-US" sz="2100" dirty="0">
              <a:solidFill>
                <a:srgbClr val="00B05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C81FDFE36ADB4FBBECB8BF51E62184" ma:contentTypeVersion="0" ma:contentTypeDescription="Create a new document." ma:contentTypeScope="" ma:versionID="dac3260084b6089832416e7fcaac9f9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4E87F0B-498F-436B-8142-D4948039B397}">
  <ds:schemaRefs>
    <ds:schemaRef ds:uri="http://schemas.microsoft.com/sharepoint/v3/contenttype/forms"/>
  </ds:schemaRefs>
</ds:datastoreItem>
</file>

<file path=customXml/itemProps2.xml><?xml version="1.0" encoding="utf-8"?>
<ds:datastoreItem xmlns:ds="http://schemas.openxmlformats.org/officeDocument/2006/customXml" ds:itemID="{16EC3555-E30F-46D1-BE39-534E92690C06}">
  <ds:schemaRefs>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purl.org/dc/dcmitype/"/>
    <ds:schemaRef ds:uri="http://schemas.openxmlformats.org/package/2006/metadata/core-properties"/>
  </ds:schemaRefs>
</ds:datastoreItem>
</file>

<file path=customXml/itemProps3.xml><?xml version="1.0" encoding="utf-8"?>
<ds:datastoreItem xmlns:ds="http://schemas.openxmlformats.org/officeDocument/2006/customXml" ds:itemID="{B11B3D09-7D15-4AAA-93DC-A065DE0E6D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Flow</Template>
  <TotalTime>4236</TotalTime>
  <Words>2181</Words>
  <Application>Microsoft Office PowerPoint</Application>
  <PresentationFormat>On-screen Show (4:3)</PresentationFormat>
  <Paragraphs>424</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Logon Scripting</vt:lpstr>
      <vt:lpstr>The evolution of the logon script</vt:lpstr>
      <vt:lpstr>The evolution of the logon script</vt:lpstr>
      <vt:lpstr>What we use scripts for</vt:lpstr>
      <vt:lpstr>Components of a script</vt:lpstr>
      <vt:lpstr>Components of a script</vt:lpstr>
      <vt:lpstr>PowerPoint Presentation</vt:lpstr>
      <vt:lpstr>PowerPoint Presentation</vt:lpstr>
      <vt:lpstr>SET Command and Windows Environmental Variables</vt:lpstr>
      <vt:lpstr>Commonly used Enviro. Variables</vt:lpstr>
      <vt:lpstr>Batch Files</vt:lpstr>
      <vt:lpstr>Batch files</vt:lpstr>
      <vt:lpstr>Batch Files</vt:lpstr>
      <vt:lpstr>Batch Files</vt:lpstr>
      <vt:lpstr>Other Batch file Commands</vt:lpstr>
      <vt:lpstr>Putting a batch file together</vt:lpstr>
      <vt:lpstr>PE: Build and test a working Batch File</vt:lpstr>
      <vt:lpstr>Visual Basic Scripts (VBS)</vt:lpstr>
      <vt:lpstr>VBScript: Setting Variables</vt:lpstr>
      <vt:lpstr>VBScript</vt:lpstr>
      <vt:lpstr>VBScript: If Then</vt:lpstr>
      <vt:lpstr>VBScript: Case Statements</vt:lpstr>
      <vt:lpstr>VBScript: Loops</vt:lpstr>
      <vt:lpstr>VBScript: Loops</vt:lpstr>
      <vt:lpstr>VBScript: Delete Network Printers</vt:lpstr>
      <vt:lpstr>VBScript: Mapping a printer</vt:lpstr>
      <vt:lpstr>VBScript: Remove Network Drives</vt:lpstr>
      <vt:lpstr>VBScript: Map Network Drives</vt:lpstr>
      <vt:lpstr>VBScript: Registry Entries</vt:lpstr>
      <vt:lpstr>VBScript: Copy Objects </vt:lpstr>
      <vt:lpstr>VBScript: Add a favorite </vt:lpstr>
      <vt:lpstr>Vbscript: User input</vt:lpstr>
      <vt:lpstr>VBScript: User Input</vt:lpstr>
      <vt:lpstr>VBScript: Odds and ends</vt:lpstr>
      <vt:lpstr>VBScript: Odds and ends</vt:lpstr>
      <vt:lpstr>VBScript: Odds and ends</vt:lpstr>
      <vt:lpstr>VBScript: Odds and ends</vt:lpstr>
      <vt:lpstr>VBScript: Putting it all together</vt:lpstr>
      <vt:lpstr>PE: VBScript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Logon Scripting</dc:title>
  <dc:creator>Corporate Edition</dc:creator>
  <cp:lastModifiedBy>Joshua R. Heinreich</cp:lastModifiedBy>
  <cp:revision>149</cp:revision>
  <dcterms:created xsi:type="dcterms:W3CDTF">2009-10-18T19:18:38Z</dcterms:created>
  <dcterms:modified xsi:type="dcterms:W3CDTF">2012-11-18T03:06:13Z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247643</vt:lpwstr>
  </property>
  <property fmtid="{D5CDD505-2E9C-101B-9397-08002B2CF9AE}" pid="3" name="NXPowerLiteVersion">
    <vt:lpwstr>D3.7.2</vt:lpwstr>
  </property>
</Properties>
</file>